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media/image7.jpeg" ContentType="image/jpeg"/>
  <Override PartName="/ppt/media/media1.mov" ContentType="video/unknown"/>
  <Override PartName="/ppt/charts/chart3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1pPr>
    <a:lvl2pPr marL="0" marR="0" indent="228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2pPr>
    <a:lvl3pPr marL="0" marR="0" indent="457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3pPr>
    <a:lvl4pPr marL="0" marR="0" indent="685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4pPr>
    <a:lvl5pPr marL="0" marR="0" indent="9144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5pPr>
    <a:lvl6pPr marL="0" marR="0" indent="11430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6pPr>
    <a:lvl7pPr marL="0" marR="0" indent="13716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7pPr>
    <a:lvl8pPr marL="0" marR="0" indent="16002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8pPr>
    <a:lvl9pPr marL="0" marR="0" indent="1828800" algn="l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all" i="0" spc="539" strike="noStrike" sz="5400" u="none" kumimoji="0" normalizeH="0">
        <a:ln>
          <a:noFill/>
        </a:ln>
        <a:solidFill>
          <a:srgbClr val="80193B"/>
        </a:solidFill>
        <a:effectLst/>
        <a:uFillTx/>
        <a:latin typeface="+mj-lt"/>
        <a:ea typeface="+mj-ea"/>
        <a:cs typeface="+mj-cs"/>
        <a:sym typeface="Shentox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3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25823"/>
          <c:y val="0.0464995"/>
          <c:w val="0.930468"/>
          <c:h val="0.71780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Jährlicher Rückfluss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Shentox Regular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  <c:pt idx="4">
                  <c:v>Q1-23</c:v>
                </c:pt>
                <c:pt idx="5">
                  <c:v>Q2-23</c:v>
                </c:pt>
                <c:pt idx="6">
                  <c:v>...</c:v>
                </c:pt>
              </c:strCache>
            </c:strRef>
          </c:cat>
          <c:val>
            <c:numRef>
              <c:f>Sheet1!$B$2:$H$2</c:f>
              <c:numCache>
                <c:ptCount val="7"/>
                <c:pt idx="0">
                  <c:v>1096.950000</c:v>
                </c:pt>
                <c:pt idx="1">
                  <c:v>1096.950000</c:v>
                </c:pt>
                <c:pt idx="2">
                  <c:v>1096.950000</c:v>
                </c:pt>
                <c:pt idx="3">
                  <c:v>1096.950000</c:v>
                </c:pt>
                <c:pt idx="4">
                  <c:v>1096.950000</c:v>
                </c:pt>
                <c:pt idx="5">
                  <c:v>1096.950000</c:v>
                </c:pt>
                <c:pt idx="6">
                  <c:v>1096.950000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Restkosten pro Quartal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Shentox Regular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Sheet1!$B$1:$H$1</c:f>
              <c:strCache>
                <c:ptCount val="7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  <c:pt idx="4">
                  <c:v>Q1-23</c:v>
                </c:pt>
                <c:pt idx="5">
                  <c:v>Q2-23</c:v>
                </c:pt>
                <c:pt idx="6">
                  <c:v>...</c:v>
                </c:pt>
              </c:strCache>
            </c:strRef>
          </c:cat>
          <c:val>
            <c:numRef>
              <c:f>Sheet1!$B$3:$H$3</c:f>
              <c:numCache>
                <c:ptCount val="7"/>
                <c:pt idx="0">
                  <c:v>5720.000000</c:v>
                </c:pt>
                <c:pt idx="1">
                  <c:v>4623.050000</c:v>
                </c:pt>
                <c:pt idx="2">
                  <c:v>3526.100000</c:v>
                </c:pt>
                <c:pt idx="3">
                  <c:v>2429.150000</c:v>
                </c:pt>
                <c:pt idx="4">
                  <c:v>1332.200000</c:v>
                </c:pt>
                <c:pt idx="5">
                  <c:v>235.350000</c:v>
                </c:pt>
                <c:pt idx="6">
                  <c:v>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2"/>
        <c:crosses val="autoZero"/>
        <c:crossBetween val="midCat"/>
        <c:majorUnit val="1500"/>
        <c:minorUnit val="75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2908"/>
          <c:y val="0.868806"/>
          <c:w val="0.474184"/>
          <c:h val="0.131194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800" u="none">
              <a:solidFill>
                <a:srgbClr val="000000"/>
              </a:solidFill>
              <a:latin typeface="Shentox Regular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25823"/>
          <c:y val="0.0438378"/>
          <c:w val="0.930468"/>
          <c:h val="0.6759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Jährlicher Rückfluss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1"/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1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Shentox Regular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  <c:pt idx="4">
                  <c:v>Q1-23</c:v>
                </c:pt>
                <c:pt idx="5">
                  <c:v>Q2-23</c:v>
                </c:pt>
                <c:pt idx="6">
                  <c:v>...</c:v>
                </c:pt>
                <c:pt idx="7">
                  <c:v>...</c:v>
                </c:pt>
              </c:strCache>
            </c:strRef>
          </c:cat>
          <c:val>
            <c:numRef>
              <c:f>Sheet1!$B$2:$I$2</c:f>
              <c:numCache>
                <c:ptCount val="8"/>
                <c:pt idx="0">
                  <c:v>1096.950000</c:v>
                </c:pt>
                <c:pt idx="1">
                  <c:v>1096.950000</c:v>
                </c:pt>
                <c:pt idx="2">
                  <c:v>1096.950000</c:v>
                </c:pt>
                <c:pt idx="3">
                  <c:v>1096.950000</c:v>
                </c:pt>
                <c:pt idx="4">
                  <c:v>1096.950000</c:v>
                </c:pt>
                <c:pt idx="5">
                  <c:v>1096.950000</c:v>
                </c:pt>
                <c:pt idx="6">
                  <c:v>1096.950000</c:v>
                </c:pt>
                <c:pt idx="7">
                  <c:v>1096.950000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Restkosten pro Quartal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Shentox Regular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  <c:pt idx="4">
                  <c:v>Q1-23</c:v>
                </c:pt>
                <c:pt idx="5">
                  <c:v>Q2-23</c:v>
                </c:pt>
                <c:pt idx="6">
                  <c:v>...</c:v>
                </c:pt>
                <c:pt idx="7">
                  <c:v>...</c:v>
                </c:pt>
              </c:strCache>
            </c:strRef>
          </c:cat>
          <c:val>
            <c:numRef>
              <c:f>Sheet1!$B$3:$I$3</c:f>
              <c:numCache>
                <c:ptCount val="8"/>
                <c:pt idx="0">
                  <c:v>5720.000000</c:v>
                </c:pt>
                <c:pt idx="1">
                  <c:v>4623.050000</c:v>
                </c:pt>
                <c:pt idx="2">
                  <c:v>3526.100000</c:v>
                </c:pt>
                <c:pt idx="3">
                  <c:v>2429.150000</c:v>
                </c:pt>
                <c:pt idx="4">
                  <c:v>1332.200000</c:v>
                </c:pt>
                <c:pt idx="5">
                  <c:v>235.350000</c:v>
                </c:pt>
                <c:pt idx="6">
                  <c:v>0.000000</c:v>
                </c:pt>
                <c:pt idx="7">
                  <c:v>0.000000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Drittanbieter</c:v>
                </c:pt>
              </c:strCache>
            </c:strRef>
          </c:tx>
          <c:spPr>
            <a:solidFill>
              <a:srgbClr val="FFFFFF"/>
            </a:solidFill>
            <a:ln w="76200" cap="flat">
              <a:solidFill>
                <a:schemeClr val="accent4">
                  <a:hueOff val="-461056"/>
                  <a:satOff val="4338"/>
                  <a:lumOff val="-10225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6"/>
            <c:spPr>
              <a:solidFill>
                <a:srgbClr val="FFFFFF"/>
              </a:solidFill>
              <a:ln w="76200" cap="flat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3600" u="none">
                    <a:solidFill>
                      <a:srgbClr val="000000"/>
                    </a:solidFill>
                    <a:latin typeface="Shentox Regular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Sheet1!$B$1:$I$1</c:f>
              <c:strCache>
                <c:ptCount val="8"/>
                <c:pt idx="0">
                  <c:v>Q1-22</c:v>
                </c:pt>
                <c:pt idx="1">
                  <c:v>Q2-22</c:v>
                </c:pt>
                <c:pt idx="2">
                  <c:v>Q3-22</c:v>
                </c:pt>
                <c:pt idx="3">
                  <c:v>Q4-22</c:v>
                </c:pt>
                <c:pt idx="4">
                  <c:v>Q1-23</c:v>
                </c:pt>
                <c:pt idx="5">
                  <c:v>Q2-23</c:v>
                </c:pt>
                <c:pt idx="6">
                  <c:v>...</c:v>
                </c:pt>
                <c:pt idx="7">
                  <c:v>...</c:v>
                </c:pt>
              </c:strCache>
            </c:strRef>
          </c:cat>
          <c:val>
            <c:numRef>
              <c:f>Sheet1!$B$4:$I$4</c:f>
              <c:numCache>
                <c:ptCount val="8"/>
                <c:pt idx="0">
                  <c:v>1191.000000</c:v>
                </c:pt>
                <c:pt idx="1">
                  <c:v>1191.000000</c:v>
                </c:pt>
                <c:pt idx="2">
                  <c:v>1191.000000</c:v>
                </c:pt>
                <c:pt idx="3">
                  <c:v>1191.000000</c:v>
                </c:pt>
                <c:pt idx="4">
                  <c:v>1191.000000</c:v>
                </c:pt>
                <c:pt idx="5">
                  <c:v>1191.000000</c:v>
                </c:pt>
                <c:pt idx="6">
                  <c:v>1191.000000</c:v>
                </c:pt>
                <c:pt idx="7">
                  <c:v>1191.000000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2"/>
        <c:crosses val="autoZero"/>
        <c:crossBetween val="midCat"/>
        <c:majorUnit val="1500"/>
        <c:minorUnit val="750"/>
      </c:valAx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262908"/>
          <c:y val="0.818358"/>
          <c:w val="0.474184"/>
          <c:h val="0.18164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800" u="none">
              <a:solidFill>
                <a:srgbClr val="000000"/>
              </a:solidFill>
              <a:latin typeface="Shentox Regular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02064"/>
          <c:y val="0.0813503"/>
          <c:w val="0.945065"/>
          <c:h val="0.7887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Analyse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Shentox 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2.500000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Entwurf</c:v>
                </c:pt>
              </c:strCache>
            </c:strRef>
          </c:tx>
          <c:spPr>
            <a:solidFill>
              <a:schemeClr val="accent3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Shentox 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Sheet1!$C$2:$C$2</c:f>
              <c:numCache>
                <c:ptCount val="1"/>
                <c:pt idx="0">
                  <c:v>6.000000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Entwicklung und Implementierung</c:v>
                </c:pt>
              </c:strCache>
            </c:strRef>
          </c:tx>
          <c:spPr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Shentox 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Sheet1!$D$2:$D$2</c:f>
              <c:numCache>
                <c:ptCount val="1"/>
                <c:pt idx="0">
                  <c:v>44.500000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Abnahme und Deployment</c:v>
                </c:pt>
              </c:strCache>
            </c:strRef>
          </c:tx>
          <c:spPr>
            <a:solidFill>
              <a:srgbClr val="FF2600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Shentox 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Sheet1!$E$2:$E$2</c:f>
              <c:numCache>
                <c:ptCount val="1"/>
                <c:pt idx="0">
                  <c:v>2.000000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Dokumentation</c:v>
                </c:pt>
              </c:strCache>
            </c:strRef>
          </c:tx>
          <c:spPr>
            <a:solidFill>
              <a:srgbClr val="C24885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Shentox Regular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/>
                </c:pt>
              </c:strCache>
            </c:strRef>
          </c:cat>
          <c:val>
            <c:numRef>
              <c:f>Sheet1!$F$2:$F$2</c:f>
              <c:numCache>
                <c:ptCount val="1"/>
                <c:pt idx="0">
                  <c:v>14.000000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200" u="none">
                <a:solidFill>
                  <a:srgbClr val="000000"/>
                </a:solidFill>
                <a:latin typeface="Shentox Regular"/>
              </a:defRPr>
            </a:pPr>
          </a:p>
        </c:txPr>
        <c:crossAx val="2094734552"/>
        <c:crosses val="autoZero"/>
        <c:crossBetween val="between"/>
        <c:majorUnit val="12.5"/>
        <c:minorUnit val="6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el Foli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-weiss.png" descr="Logo-weiss.png"/>
          <p:cNvPicPr>
            <a:picLocks noChangeAspect="1"/>
          </p:cNvPicPr>
          <p:nvPr/>
        </p:nvPicPr>
        <p:blipFill>
          <a:blip r:embed="rId3">
            <a:extLst/>
          </a:blip>
          <a:srcRect l="0" t="27466" r="0" b="27466"/>
          <a:stretch>
            <a:fillRect/>
          </a:stretch>
        </p:blipFill>
        <p:spPr>
          <a:xfrm>
            <a:off x="1270000" y="1526513"/>
            <a:ext cx="4641714" cy="1478849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ubtitel"/>
          <p:cNvSpPr txBox="1"/>
          <p:nvPr>
            <p:ph type="body" sz="quarter" idx="21"/>
          </p:nvPr>
        </p:nvSpPr>
        <p:spPr>
          <a:xfrm>
            <a:off x="4060688" y="6976199"/>
            <a:ext cx="1682942" cy="609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baseline="14285" spc="139" sz="3500">
                <a:solidFill>
                  <a:srgbClr val="FFFFFF"/>
                </a:solidFill>
              </a:defRPr>
            </a:lvl1pPr>
          </a:lstStyle>
          <a:p>
            <a:pPr/>
            <a:r>
              <a:t>Subtitel</a:t>
            </a:r>
          </a:p>
        </p:txBody>
      </p:sp>
      <p:sp>
        <p:nvSpPr>
          <p:cNvPr id="14" name="Michael Helm, ATRIVIO 16.07.2019"/>
          <p:cNvSpPr txBox="1"/>
          <p:nvPr>
            <p:ph type="body" sz="quarter" idx="22"/>
          </p:nvPr>
        </p:nvSpPr>
        <p:spPr>
          <a:xfrm>
            <a:off x="15798917" y="10343022"/>
            <a:ext cx="4557523" cy="12065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 algn="r">
              <a:buSzTx/>
              <a:buNone/>
              <a:defRPr baseline="14285" i="1" spc="139" sz="3500">
                <a:solidFill>
                  <a:srgbClr val="FFFFFF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Michael Helm, ATRIVIO</a:t>
            </a:r>
            <a:br/>
            <a:r>
              <a:t>16.07.2019</a:t>
            </a:r>
          </a:p>
        </p:txBody>
      </p:sp>
      <p:sp>
        <p:nvSpPr>
          <p:cNvPr id="15" name="TITEL"/>
          <p:cNvSpPr txBox="1"/>
          <p:nvPr>
            <p:ph type="body" sz="quarter" idx="23"/>
          </p:nvPr>
        </p:nvSpPr>
        <p:spPr>
          <a:xfrm>
            <a:off x="4064000" y="5080000"/>
            <a:ext cx="4786275" cy="1732280"/>
          </a:xfrm>
          <a:prstGeom prst="rect">
            <a:avLst/>
          </a:prstGeom>
        </p:spPr>
        <p:txBody>
          <a:bodyPr wrap="none" anchor="t">
            <a:spAutoFit/>
          </a:bodyPr>
          <a:lstStyle>
            <a:lvl1pPr marL="0" indent="0">
              <a:buSzTx/>
              <a:buNone/>
              <a:defRPr baseline="0" cap="all" spc="1279" sz="12800">
                <a:solidFill>
                  <a:srgbClr val="FFFFFF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TITEL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Box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idx="21"/>
          </p:nvPr>
        </p:nvSpPr>
        <p:spPr>
          <a:xfrm>
            <a:off x="-1" y="4344"/>
            <a:ext cx="24384001" cy="137073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98" name="Signet-weiss.png" descr="Signet-wei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quare"/>
          <p:cNvSpPr/>
          <p:nvPr>
            <p:ph type="body" sz="quarter" idx="22"/>
          </p:nvPr>
        </p:nvSpPr>
        <p:spPr>
          <a:xfrm>
            <a:off x="14346766" y="1905000"/>
            <a:ext cx="7934326" cy="7936211"/>
          </a:xfrm>
          <a:prstGeom prst="rect">
            <a:avLst/>
          </a:prstGeom>
          <a:solidFill>
            <a:srgbClr val="FFFFFF"/>
          </a:solidFill>
        </p:spPr>
        <p:txBody>
          <a:bodyPr lIns="0" tIns="0" rIns="0" bIns="0">
            <a:noAutofit/>
          </a:bodyPr>
          <a:lstStyle/>
          <a:p>
            <a:pPr marL="0" indent="0" algn="ctr">
              <a:buSzTx/>
              <a:buNone/>
              <a:defRPr baseline="0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00" name="61%"/>
          <p:cNvSpPr txBox="1"/>
          <p:nvPr>
            <p:ph type="body" sz="quarter" idx="23"/>
          </p:nvPr>
        </p:nvSpPr>
        <p:spPr>
          <a:xfrm>
            <a:off x="15704078" y="3395133"/>
            <a:ext cx="5458461" cy="2641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baseline="0" spc="1600" sz="20000">
                <a:solidFill>
                  <a:srgbClr val="80193B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61%</a:t>
            </a:r>
          </a:p>
        </p:txBody>
      </p:sp>
      <p:sp>
        <p:nvSpPr>
          <p:cNvPr id="101" name="Torem sinumulpa inveleseq etam…"/>
          <p:cNvSpPr txBox="1"/>
          <p:nvPr>
            <p:ph type="body" sz="quarter" idx="24"/>
          </p:nvPr>
        </p:nvSpPr>
        <p:spPr>
          <a:xfrm>
            <a:off x="15766774" y="6364393"/>
            <a:ext cx="5466080" cy="211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SzTx/>
              <a:buNone/>
            </a:pPr>
            <a:r>
              <a:t>Torem sinumulpa inveleseq etam</a:t>
            </a:r>
          </a:p>
          <a:p>
            <a:pPr marL="0" indent="0">
              <a:buSzTx/>
              <a:buNone/>
            </a:pPr>
            <a:r>
              <a:t>quaecatquo blaccum tecto con</a:t>
            </a:r>
          </a:p>
          <a:p>
            <a:pPr marL="0" indent="0">
              <a:buSzTx/>
              <a:buNone/>
            </a:pPr>
            <a:r>
              <a:t>periatio venia ero tem is consido</a:t>
            </a:r>
          </a:p>
          <a:p>
            <a:pPr marL="0" indent="0">
              <a:buSzTx/>
              <a:buNone/>
            </a:pPr>
            <a:r>
              <a:t>tibus lorem ipsum dolor sit.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Box r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eee124.jpg"/>
          <p:cNvSpPr/>
          <p:nvPr>
            <p:ph type="pic" idx="21"/>
          </p:nvPr>
        </p:nvSpPr>
        <p:spPr>
          <a:xfrm>
            <a:off x="-1" y="4344"/>
            <a:ext cx="24384001" cy="137073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0" name="Square"/>
          <p:cNvSpPr/>
          <p:nvPr>
            <p:ph type="body" sz="quarter" idx="22"/>
          </p:nvPr>
        </p:nvSpPr>
        <p:spPr>
          <a:xfrm>
            <a:off x="4186766" y="3970866"/>
            <a:ext cx="7934326" cy="7936211"/>
          </a:xfrm>
          <a:prstGeom prst="rect">
            <a:avLst/>
          </a:prstGeom>
          <a:solidFill>
            <a:srgbClr val="9D0B46"/>
          </a:solidFill>
        </p:spPr>
        <p:txBody>
          <a:bodyPr lIns="0" tIns="0" rIns="0" bIns="0">
            <a:noAutofit/>
          </a:bodyPr>
          <a:lstStyle/>
          <a:p>
            <a:pPr marL="0" indent="0" algn="ctr">
              <a:buSzTx/>
              <a:buNone/>
              <a:defRPr baseline="0" spc="0" sz="3200">
                <a:solidFill>
                  <a:srgbClr val="9D0B46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11" name="61%"/>
          <p:cNvSpPr txBox="1"/>
          <p:nvPr>
            <p:ph type="body" sz="quarter" idx="23"/>
          </p:nvPr>
        </p:nvSpPr>
        <p:spPr>
          <a:xfrm>
            <a:off x="5544078" y="5461000"/>
            <a:ext cx="5458461" cy="2641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baseline="0" spc="1600" sz="20000">
                <a:solidFill>
                  <a:srgbClr val="FFFFFF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61%</a:t>
            </a:r>
          </a:p>
        </p:txBody>
      </p:sp>
      <p:sp>
        <p:nvSpPr>
          <p:cNvPr id="112" name="Torem sinumulpa inveleseq etam…"/>
          <p:cNvSpPr txBox="1"/>
          <p:nvPr>
            <p:ph type="body" sz="quarter" idx="24"/>
          </p:nvPr>
        </p:nvSpPr>
        <p:spPr>
          <a:xfrm>
            <a:off x="5606774" y="8430260"/>
            <a:ext cx="5466080" cy="2113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Torem sinumulpa inveleseq etam</a:t>
            </a:r>
          </a:p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quaecatquo blaccum tecto con</a:t>
            </a:r>
          </a:p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periatio venia ero tem is consido</a:t>
            </a:r>
          </a:p>
          <a:p>
            <a:pPr marL="0" indent="0">
              <a:buSzTx/>
              <a:buNone/>
              <a:defRPr>
                <a:solidFill>
                  <a:srgbClr val="FFFFFF"/>
                </a:solidFill>
              </a:defRPr>
            </a:pPr>
            <a:r>
              <a:t>tibus lorem ipsum dolor sit.</a:t>
            </a:r>
          </a:p>
        </p:txBody>
      </p:sp>
      <p:pic>
        <p:nvPicPr>
          <p:cNvPr id="113" name="Signet-rot.png" descr="Signet-r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363" y="1782507"/>
            <a:ext cx="515589" cy="62589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mage"/>
          <p:cNvSpPr/>
          <p:nvPr>
            <p:ph type="pic" idx="21"/>
          </p:nvPr>
        </p:nvSpPr>
        <p:spPr>
          <a:xfrm>
            <a:off x="-2717800" y="-1"/>
            <a:ext cx="2057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LOREM IPSUM DOLOR SIT AMET CONSETETUR."/>
          <p:cNvSpPr txBox="1"/>
          <p:nvPr>
            <p:ph type="body" sz="quarter" idx="22"/>
          </p:nvPr>
        </p:nvSpPr>
        <p:spPr>
          <a:xfrm>
            <a:off x="14338572" y="3982720"/>
            <a:ext cx="5996408" cy="247904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buSzTx/>
              <a:buNone/>
              <a:defRPr baseline="0" cap="all" spc="539" sz="5400">
                <a:solidFill>
                  <a:srgbClr val="80193B"/>
                </a:solidFill>
                <a:latin typeface="+mj-lt"/>
                <a:ea typeface="+mj-ea"/>
                <a:cs typeface="+mj-cs"/>
                <a:sym typeface="Shentox Bold"/>
              </a:defRPr>
            </a:pPr>
            <a:r>
              <a:t>LOREM IPSUM</a:t>
            </a:r>
            <a:br/>
            <a:r>
              <a:t>DOLOR SIT AMET</a:t>
            </a:r>
            <a:br/>
            <a:r>
              <a:t>CONSETETUR.</a:t>
            </a:r>
          </a:p>
        </p:txBody>
      </p:sp>
      <p:sp>
        <p:nvSpPr>
          <p:cNvPr id="123" name="Torem ulpa inveleseque et quaecatquo blaccum tecto con periatio venia ero tem is consi tibus da debis cones."/>
          <p:cNvSpPr txBox="1"/>
          <p:nvPr>
            <p:ph type="body" sz="quarter" idx="23"/>
          </p:nvPr>
        </p:nvSpPr>
        <p:spPr>
          <a:xfrm>
            <a:off x="14338780" y="8356176"/>
            <a:ext cx="7982938" cy="159258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buSzTx/>
              <a:buNone/>
            </a:lvl1pPr>
          </a:lstStyle>
          <a:p>
            <a:pPr/>
            <a:r>
              <a:t>Torem ulpa inveleseque et quaecatquo blaccum tecto con periatio venia ero tem is consi tibus da debis cones.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Text-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"/>
          <p:cNvSpPr/>
          <p:nvPr>
            <p:ph type="pic" idx="21"/>
          </p:nvPr>
        </p:nvSpPr>
        <p:spPr>
          <a:xfrm>
            <a:off x="-2717800" y="-1"/>
            <a:ext cx="20574000" cy="137160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2" name="LOREM IPSUM DOLOR SIT."/>
          <p:cNvSpPr txBox="1"/>
          <p:nvPr>
            <p:ph type="body" sz="quarter" idx="22"/>
          </p:nvPr>
        </p:nvSpPr>
        <p:spPr>
          <a:xfrm>
            <a:off x="14338572" y="3982720"/>
            <a:ext cx="5067835" cy="164084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buSzTx/>
              <a:buNone/>
              <a:defRPr baseline="0" cap="all" spc="539" sz="5400">
                <a:solidFill>
                  <a:srgbClr val="80193B"/>
                </a:solidFill>
                <a:latin typeface="+mj-lt"/>
                <a:ea typeface="+mj-ea"/>
                <a:cs typeface="+mj-cs"/>
                <a:sym typeface="Shentox Bold"/>
              </a:defRPr>
            </a:pPr>
            <a:r>
              <a:t>LOREM IPSUM</a:t>
            </a:r>
            <a:br/>
            <a:r>
              <a:t>DOLOR SIT.</a:t>
            </a:r>
          </a:p>
        </p:txBody>
      </p:sp>
      <p:sp>
        <p:nvSpPr>
          <p:cNvPr id="133" name="Torem ulpa inveleseque et quaecatquo blaccum tecto con periatio venia…"/>
          <p:cNvSpPr txBox="1"/>
          <p:nvPr>
            <p:ph type="body" sz="quarter" idx="23"/>
          </p:nvPr>
        </p:nvSpPr>
        <p:spPr>
          <a:xfrm>
            <a:off x="14370463" y="7111576"/>
            <a:ext cx="7982938" cy="4170681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508000" indent="-508000">
              <a:spcBef>
                <a:spcPts val="4000"/>
              </a:spcBef>
              <a:buSzPct val="110000"/>
            </a:pPr>
            <a:r>
              <a:t>Torem ulpa inveleseque et quaecatquo blaccum tecto con periatio venia</a:t>
            </a:r>
          </a:p>
          <a:p>
            <a:pPr marL="508000" indent="-508000">
              <a:spcBef>
                <a:spcPts val="4000"/>
              </a:spcBef>
              <a:buSzPct val="110000"/>
            </a:pPr>
            <a:r>
              <a:t>Torem ulpa inveleseque et quaecatquo blaccum tecto con periatio venia</a:t>
            </a:r>
          </a:p>
          <a:p>
            <a:pPr marL="508000" indent="-508000">
              <a:spcBef>
                <a:spcPts val="4000"/>
              </a:spcBef>
              <a:buSzPct val="110000"/>
            </a:pPr>
            <a:r>
              <a:t>Torem ulpa inveleseque et quaecatquo blaccum tecto con periatio venia</a:t>
            </a:r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ielen D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Vielen Dank"/>
          <p:cNvSpPr txBox="1"/>
          <p:nvPr/>
        </p:nvSpPr>
        <p:spPr>
          <a:xfrm>
            <a:off x="4060359" y="6098117"/>
            <a:ext cx="16595091" cy="2527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899" sz="19000">
                <a:solidFill>
                  <a:srgbClr val="FFFFFF"/>
                </a:solidFill>
              </a:defRPr>
            </a:lvl1pPr>
          </a:lstStyle>
          <a:p>
            <a:pPr/>
            <a:r>
              <a:t>Vielen Dank</a:t>
            </a:r>
          </a:p>
        </p:txBody>
      </p:sp>
      <p:pic>
        <p:nvPicPr>
          <p:cNvPr id="142" name="Logo-weiss.png" descr="Logo-weiss.png"/>
          <p:cNvPicPr>
            <a:picLocks noChangeAspect="1"/>
          </p:cNvPicPr>
          <p:nvPr/>
        </p:nvPicPr>
        <p:blipFill>
          <a:blip r:embed="rId3">
            <a:extLst/>
          </a:blip>
          <a:srcRect l="0" t="27466" r="0" b="27466"/>
          <a:stretch>
            <a:fillRect/>
          </a:stretch>
        </p:blipFill>
        <p:spPr>
          <a:xfrm>
            <a:off x="1270000" y="1526513"/>
            <a:ext cx="4641714" cy="1478849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Kontak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trivio-Dach-Bildmarke-Wortmarke-rot-2.png" descr="Atrivio-Dach-Bildmarke-Wortmarke-rot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682" y="1762548"/>
            <a:ext cx="3802762" cy="99816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ie haben noch fragen?…"/>
          <p:cNvSpPr txBox="1"/>
          <p:nvPr/>
        </p:nvSpPr>
        <p:spPr>
          <a:xfrm>
            <a:off x="4068506" y="4826000"/>
            <a:ext cx="16838931" cy="416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defRPr spc="700" sz="10000"/>
            </a:pPr>
            <a:r>
              <a:t>sie haben noch fragen?</a:t>
            </a:r>
          </a:p>
          <a:p>
            <a:pPr>
              <a:lnSpc>
                <a:spcPct val="90000"/>
              </a:lnSpc>
              <a:defRPr spc="700" sz="10000"/>
            </a:pPr>
            <a:r>
              <a:t>wir freuen uns auf</a:t>
            </a:r>
          </a:p>
          <a:p>
            <a:pPr>
              <a:lnSpc>
                <a:spcPct val="90000"/>
              </a:lnSpc>
              <a:defRPr spc="700" sz="10000"/>
            </a:pPr>
            <a:r>
              <a:t>ein Gespräch.</a:t>
            </a:r>
          </a:p>
        </p:txBody>
      </p:sp>
      <p:sp>
        <p:nvSpPr>
          <p:cNvPr id="152" name="MICHAEL HELM"/>
          <p:cNvSpPr txBox="1"/>
          <p:nvPr>
            <p:ph type="body" sz="quarter" idx="21"/>
          </p:nvPr>
        </p:nvSpPr>
        <p:spPr>
          <a:xfrm>
            <a:off x="18630298" y="9948547"/>
            <a:ext cx="3759201" cy="6096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baseline="0" cap="all" spc="239" sz="4000">
                <a:solidFill>
                  <a:srgbClr val="80193B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MICHAEL HELM</a:t>
            </a:r>
          </a:p>
        </p:txBody>
      </p:sp>
      <p:sp>
        <p:nvSpPr>
          <p:cNvPr id="153" name="+49 831 512 999 0…"/>
          <p:cNvSpPr txBox="1"/>
          <p:nvPr>
            <p:ph type="body" sz="quarter" idx="22"/>
          </p:nvPr>
        </p:nvSpPr>
        <p:spPr>
          <a:xfrm>
            <a:off x="18314257" y="11191699"/>
            <a:ext cx="4067151" cy="107188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 algn="r">
              <a:buSzTx/>
              <a:buNone/>
            </a:pPr>
            <a:r>
              <a:t>+49 831 512 999 0</a:t>
            </a:r>
          </a:p>
          <a:p>
            <a:pPr marL="0" indent="0" algn="r">
              <a:buSzTx/>
              <a:buNone/>
            </a:pPr>
            <a:r>
              <a:t>michael.helm@atrivio.de</a:t>
            </a:r>
          </a:p>
        </p:txBody>
      </p:sp>
      <p:sp>
        <p:nvSpPr>
          <p:cNvPr id="1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mage"/>
          <p:cNvSpPr/>
          <p:nvPr>
            <p:ph type="pic" sz="quarter" idx="21"/>
          </p:nvPr>
        </p:nvSpPr>
        <p:spPr>
          <a:xfrm>
            <a:off x="6093037" y="2431303"/>
            <a:ext cx="5936129" cy="890419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4" name="MICHAEL HELM"/>
          <p:cNvSpPr txBox="1"/>
          <p:nvPr>
            <p:ph type="body" sz="quarter" idx="22"/>
          </p:nvPr>
        </p:nvSpPr>
        <p:spPr>
          <a:xfrm>
            <a:off x="14329232" y="5855760"/>
            <a:ext cx="5364100" cy="80264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baseline="0" cap="all" spc="539" sz="5400">
                <a:solidFill>
                  <a:srgbClr val="80193B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MICHAEL HELM</a:t>
            </a:r>
          </a:p>
        </p:txBody>
      </p:sp>
      <p:sp>
        <p:nvSpPr>
          <p:cNvPr id="25" name="Geschäftsführer"/>
          <p:cNvSpPr txBox="1"/>
          <p:nvPr>
            <p:ph type="body" sz="quarter" idx="23"/>
          </p:nvPr>
        </p:nvSpPr>
        <p:spPr>
          <a:xfrm>
            <a:off x="14366879" y="6719786"/>
            <a:ext cx="2721916" cy="55118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SzTx/>
              <a:buNone/>
              <a:defRPr i="1"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Geschäftsführer</a:t>
            </a:r>
          </a:p>
        </p:txBody>
      </p:sp>
      <p:sp>
        <p:nvSpPr>
          <p:cNvPr id="26" name="+49 831 512 999 0…"/>
          <p:cNvSpPr txBox="1"/>
          <p:nvPr>
            <p:ph type="body" sz="quarter" idx="24"/>
          </p:nvPr>
        </p:nvSpPr>
        <p:spPr>
          <a:xfrm>
            <a:off x="14351857" y="8228366"/>
            <a:ext cx="4067150" cy="107188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>
              <a:buSzTx/>
              <a:buNone/>
            </a:pPr>
            <a:r>
              <a:t>+49 831 512 999 0</a:t>
            </a:r>
          </a:p>
          <a:p>
            <a:pPr marL="0" indent="0">
              <a:buSzTx/>
              <a:buNone/>
            </a:pPr>
            <a:r>
              <a:t>michael.helm@atrivio.de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ignet-rot.png" descr="Signet-r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363" y="1782507"/>
            <a:ext cx="515589" cy="625892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rot">
    <p:bg>
      <p:bgPr>
        <a:solidFill>
          <a:srgbClr val="9D0B4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ignet-weiss.png" descr="Signet-wei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&amp; Signe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Signet-rot.png" descr="Signet-ro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3363" y="1782507"/>
            <a:ext cx="515589" cy="625892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&amp; Signet ro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ignet-weiss.png" descr="Signet-wei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 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ignet-weiss.png" descr="Signet-wei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LOREM IPSUM DOLOR SIT AMET CONSECTETUR."/>
          <p:cNvSpPr txBox="1"/>
          <p:nvPr>
            <p:ph type="body" sz="half" idx="21"/>
          </p:nvPr>
        </p:nvSpPr>
        <p:spPr>
          <a:xfrm>
            <a:off x="4062602" y="4333240"/>
            <a:ext cx="17597603" cy="611632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SzTx/>
              <a:buNone/>
              <a:defRPr baseline="0" cap="all" spc="1279" sz="12800">
                <a:solidFill>
                  <a:srgbClr val="FFFFFF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LOREM IPSUM DOLOR SIT AMET CONSECTETUR. </a:t>
            </a:r>
            <a:endParaRPr spc="119" sz="1200">
              <a:solidFill>
                <a:srgbClr val="000000"/>
              </a:solidFill>
            </a:endParaRPr>
          </a:p>
        </p:txBody>
      </p:sp>
      <p:sp>
        <p:nvSpPr>
          <p:cNvPr id="68" name="Michael Helm Geschäftsführer"/>
          <p:cNvSpPr txBox="1"/>
          <p:nvPr>
            <p:ph type="body" sz="quarter" idx="22"/>
          </p:nvPr>
        </p:nvSpPr>
        <p:spPr>
          <a:xfrm>
            <a:off x="19065421" y="10292222"/>
            <a:ext cx="3373819" cy="12065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 algn="r">
              <a:buSzTx/>
              <a:buNone/>
              <a:defRPr baseline="14285" i="1" spc="139" sz="3500">
                <a:solidFill>
                  <a:srgbClr val="FFFFFF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Michael Helm</a:t>
            </a:r>
            <a:br/>
            <a:r>
              <a:t>Geschäftsführer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Zitat 2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ignet-weiss.png" descr="Signet-wei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Michael Helm Geschäftsführer"/>
          <p:cNvSpPr txBox="1"/>
          <p:nvPr>
            <p:ph type="body" sz="quarter" idx="21"/>
          </p:nvPr>
        </p:nvSpPr>
        <p:spPr>
          <a:xfrm>
            <a:off x="19065421" y="10292222"/>
            <a:ext cx="3373819" cy="12065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 algn="r">
              <a:buSzTx/>
              <a:buNone/>
              <a:defRPr baseline="14285" i="1" spc="139" sz="3500">
                <a:solidFill>
                  <a:srgbClr val="FFFFFF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Michael Helm</a:t>
            </a:r>
            <a:br/>
            <a:r>
              <a:t>Geschäftsführer</a:t>
            </a:r>
          </a:p>
        </p:txBody>
      </p:sp>
      <p:sp>
        <p:nvSpPr>
          <p:cNvPr id="78" name="LOREM IPSUM DOLOR SIT AMET CONSETETUR SADIPSCING ELITR SED NONUMY EIRMOD."/>
          <p:cNvSpPr txBox="1"/>
          <p:nvPr>
            <p:ph type="body" sz="half" idx="22"/>
          </p:nvPr>
        </p:nvSpPr>
        <p:spPr>
          <a:xfrm>
            <a:off x="4062602" y="4318000"/>
            <a:ext cx="17644302" cy="58674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buSzTx/>
              <a:buNone/>
              <a:defRPr baseline="0" cap="all" spc="700" sz="10000">
                <a:solidFill>
                  <a:srgbClr val="FFFFFF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LOREM IPSUM DOLOR SIT AMET CONSETETUR SADIPSCING ELITR SED NONUMY EIRMOD. </a:t>
            </a:r>
            <a:endParaRPr spc="84" sz="1200">
              <a:solidFill>
                <a:srgbClr val="000000"/>
              </a:solidFill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ld-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Image"/>
          <p:cNvSpPr/>
          <p:nvPr>
            <p:ph type="pic" idx="21"/>
          </p:nvPr>
        </p:nvSpPr>
        <p:spPr>
          <a:xfrm>
            <a:off x="-1" y="4344"/>
            <a:ext cx="24384001" cy="137073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pic>
        <p:nvPicPr>
          <p:cNvPr id="87" name="Signet-weiss.png" descr="Signet-wei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2848" y="1781349"/>
            <a:ext cx="515542" cy="626135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Michael Helm Geschäftsführer"/>
          <p:cNvSpPr txBox="1"/>
          <p:nvPr>
            <p:ph type="body" sz="quarter" idx="22"/>
          </p:nvPr>
        </p:nvSpPr>
        <p:spPr>
          <a:xfrm>
            <a:off x="19065421" y="10292222"/>
            <a:ext cx="3373819" cy="1206501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 marL="0" indent="0" algn="r">
              <a:buSzTx/>
              <a:buNone/>
              <a:defRPr baseline="14285" i="1" spc="139" sz="3500">
                <a:solidFill>
                  <a:srgbClr val="FFFFFF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Michael Helm</a:t>
            </a:r>
            <a:br/>
            <a:r>
              <a:t>Geschäftsführer</a:t>
            </a:r>
          </a:p>
        </p:txBody>
      </p:sp>
      <p:sp>
        <p:nvSpPr>
          <p:cNvPr id="89" name="LOREM IPSUM DOLOR SIT AMET CONSETETUR SADIPSCING ELITR SED NONUMY EIRMOD."/>
          <p:cNvSpPr txBox="1"/>
          <p:nvPr>
            <p:ph type="body" sz="half" idx="23"/>
          </p:nvPr>
        </p:nvSpPr>
        <p:spPr>
          <a:xfrm>
            <a:off x="4062602" y="4318000"/>
            <a:ext cx="17644302" cy="58674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90000"/>
              </a:lnSpc>
              <a:buSzTx/>
              <a:buNone/>
              <a:defRPr baseline="0" cap="all" spc="700" sz="10000">
                <a:solidFill>
                  <a:srgbClr val="FFFFFF"/>
                </a:solidFill>
                <a:latin typeface="+mj-lt"/>
                <a:ea typeface="+mj-ea"/>
                <a:cs typeface="+mj-cs"/>
                <a:sym typeface="Shentox Bold"/>
              </a:defRPr>
            </a:lvl1pPr>
          </a:lstStyle>
          <a:p>
            <a:pPr/>
            <a:r>
              <a:t>LOREM IPSUM DOLOR SIT AMET CONSETETUR SADIPSCING ELITR SED NONUMY EIRMOD. </a:t>
            </a:r>
            <a:endParaRPr spc="84"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et-rot.png" descr="Signet-r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3363" y="1782507"/>
            <a:ext cx="515589" cy="62589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cap="none" spc="0"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1279" strike="noStrike" sz="12800" u="none">
          <a:solidFill>
            <a:srgbClr val="FFFFFF"/>
          </a:solidFill>
          <a:uFillTx/>
          <a:latin typeface="+mj-lt"/>
          <a:ea typeface="+mj-ea"/>
          <a:cs typeface="+mj-cs"/>
          <a:sym typeface="Shentox Bold"/>
        </a:defRPr>
      </a:lvl9pPr>
    </p:titleStyle>
    <p:bodyStyle>
      <a:lvl1pPr marL="37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1pPr>
      <a:lvl2pPr marL="100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2pPr>
      <a:lvl3pPr marL="164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3pPr>
      <a:lvl4pPr marL="227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4pPr>
      <a:lvl5pPr marL="291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5pPr>
      <a:lvl6pPr marL="354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6pPr>
      <a:lvl7pPr marL="418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7pPr>
      <a:lvl8pPr marL="4815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8pPr>
      <a:lvl9pPr marL="5450416" marR="0" indent="-370416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25000"/>
        <a:buFontTx/>
        <a:buChar char="•"/>
        <a:tabLst/>
        <a:defRPr b="0" baseline="25000" cap="none" i="0" spc="111" strike="noStrike" sz="2800" u="none">
          <a:solidFill>
            <a:srgbClr val="636463"/>
          </a:solidFill>
          <a:uFillTx/>
          <a:latin typeface="+mn-lt"/>
          <a:ea typeface="+mn-ea"/>
          <a:cs typeface="+mn-cs"/>
          <a:sym typeface="Shentox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jpe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Relationship Id="rId3" Type="http://schemas.openxmlformats.org/officeDocument/2006/relationships/image" Target="../media/image1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7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5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chart" Target="../charts/char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Relationship Id="rId3" Type="http://schemas.openxmlformats.org/officeDocument/2006/relationships/image" Target="../media/image1.tif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8474" y="1570941"/>
            <a:ext cx="3130417" cy="1138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2580" y="4291777"/>
            <a:ext cx="5626101" cy="2209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irmeninternes Management Interface zur Urlaubsverwaltung und Antragserstellung  als Webapplikation zum Zwecke der Digitalisierung"/>
          <p:cNvSpPr txBox="1"/>
          <p:nvPr/>
        </p:nvSpPr>
        <p:spPr>
          <a:xfrm>
            <a:off x="1720480" y="6319487"/>
            <a:ext cx="11857519" cy="543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cap="none" spc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Firmeninternes Management Interface zur Urlaubsverwaltung und Antragserstellung </a:t>
            </a:r>
            <a:br/>
            <a:r>
              <a:t>als Webapplikation zum Zwecke der Digitalisierung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ihk-logo-data.png" descr="ihk-logo-dat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380189" y="1752680"/>
            <a:ext cx="3130417" cy="7748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2"/>
      <p:bldP build="whole" bldLvl="1" animBg="1" rev="0" advAuto="0" spid="17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33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Freeform: Shape 110"/>
          <p:cNvSpPr/>
          <p:nvPr/>
        </p:nvSpPr>
        <p:spPr>
          <a:xfrm>
            <a:off x="913538" y="-1829973"/>
            <a:ext cx="19405800" cy="17375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9" h="21531" fill="norm" stroke="1" extrusionOk="0">
                <a:moveTo>
                  <a:pt x="17198" y="486"/>
                </a:moveTo>
                <a:cubicBezTo>
                  <a:pt x="17362" y="486"/>
                  <a:pt x="17528" y="555"/>
                  <a:pt x="17661" y="694"/>
                </a:cubicBezTo>
                <a:cubicBezTo>
                  <a:pt x="17907" y="970"/>
                  <a:pt x="17907" y="1438"/>
                  <a:pt x="17661" y="1715"/>
                </a:cubicBezTo>
                <a:cubicBezTo>
                  <a:pt x="17661" y="1715"/>
                  <a:pt x="17661" y="1715"/>
                  <a:pt x="11553" y="8542"/>
                </a:cubicBezTo>
                <a:cubicBezTo>
                  <a:pt x="11420" y="8712"/>
                  <a:pt x="11420" y="8946"/>
                  <a:pt x="11553" y="9095"/>
                </a:cubicBezTo>
                <a:cubicBezTo>
                  <a:pt x="11685" y="9265"/>
                  <a:pt x="11913" y="9265"/>
                  <a:pt x="12046" y="9095"/>
                </a:cubicBezTo>
                <a:cubicBezTo>
                  <a:pt x="12046" y="9095"/>
                  <a:pt x="12046" y="9095"/>
                  <a:pt x="13696" y="7244"/>
                </a:cubicBezTo>
                <a:cubicBezTo>
                  <a:pt x="14057" y="6840"/>
                  <a:pt x="14645" y="6861"/>
                  <a:pt x="15005" y="7287"/>
                </a:cubicBezTo>
                <a:cubicBezTo>
                  <a:pt x="15327" y="7691"/>
                  <a:pt x="15290" y="8308"/>
                  <a:pt x="14948" y="8690"/>
                </a:cubicBezTo>
                <a:cubicBezTo>
                  <a:pt x="14948" y="8690"/>
                  <a:pt x="14948" y="8690"/>
                  <a:pt x="14815" y="8839"/>
                </a:cubicBezTo>
                <a:cubicBezTo>
                  <a:pt x="14683" y="8988"/>
                  <a:pt x="14683" y="9222"/>
                  <a:pt x="14815" y="9371"/>
                </a:cubicBezTo>
                <a:cubicBezTo>
                  <a:pt x="14948" y="9520"/>
                  <a:pt x="15157" y="9520"/>
                  <a:pt x="15290" y="9371"/>
                </a:cubicBezTo>
                <a:cubicBezTo>
                  <a:pt x="15290" y="9371"/>
                  <a:pt x="15290" y="9371"/>
                  <a:pt x="18533" y="5734"/>
                </a:cubicBezTo>
                <a:cubicBezTo>
                  <a:pt x="18951" y="5245"/>
                  <a:pt x="19653" y="5245"/>
                  <a:pt x="20089" y="5713"/>
                </a:cubicBezTo>
                <a:cubicBezTo>
                  <a:pt x="20544" y="6202"/>
                  <a:pt x="20525" y="7032"/>
                  <a:pt x="20089" y="7521"/>
                </a:cubicBezTo>
                <a:cubicBezTo>
                  <a:pt x="20089" y="7521"/>
                  <a:pt x="20089" y="7521"/>
                  <a:pt x="17813" y="10094"/>
                </a:cubicBezTo>
                <a:cubicBezTo>
                  <a:pt x="17737" y="10179"/>
                  <a:pt x="17737" y="10307"/>
                  <a:pt x="17813" y="10392"/>
                </a:cubicBezTo>
                <a:cubicBezTo>
                  <a:pt x="17869" y="10477"/>
                  <a:pt x="18002" y="10477"/>
                  <a:pt x="18078" y="10392"/>
                </a:cubicBezTo>
                <a:cubicBezTo>
                  <a:pt x="18078" y="10392"/>
                  <a:pt x="18078" y="10392"/>
                  <a:pt x="18571" y="9839"/>
                </a:cubicBezTo>
                <a:cubicBezTo>
                  <a:pt x="18818" y="9541"/>
                  <a:pt x="19235" y="9541"/>
                  <a:pt x="19482" y="9839"/>
                </a:cubicBezTo>
                <a:cubicBezTo>
                  <a:pt x="19728" y="10115"/>
                  <a:pt x="19728" y="10562"/>
                  <a:pt x="19482" y="10860"/>
                </a:cubicBezTo>
                <a:cubicBezTo>
                  <a:pt x="19482" y="10860"/>
                  <a:pt x="19482" y="10860"/>
                  <a:pt x="10149" y="21324"/>
                </a:cubicBezTo>
                <a:cubicBezTo>
                  <a:pt x="9883" y="21600"/>
                  <a:pt x="9485" y="21600"/>
                  <a:pt x="9238" y="21324"/>
                </a:cubicBezTo>
                <a:cubicBezTo>
                  <a:pt x="8973" y="21047"/>
                  <a:pt x="8973" y="20579"/>
                  <a:pt x="9238" y="20303"/>
                </a:cubicBezTo>
                <a:cubicBezTo>
                  <a:pt x="9238" y="20303"/>
                  <a:pt x="9238" y="20303"/>
                  <a:pt x="14758" y="14092"/>
                </a:cubicBezTo>
                <a:cubicBezTo>
                  <a:pt x="14834" y="14007"/>
                  <a:pt x="14834" y="13880"/>
                  <a:pt x="14758" y="13795"/>
                </a:cubicBezTo>
                <a:cubicBezTo>
                  <a:pt x="14701" y="13710"/>
                  <a:pt x="14569" y="13710"/>
                  <a:pt x="14493" y="13795"/>
                </a:cubicBezTo>
                <a:cubicBezTo>
                  <a:pt x="14493" y="13795"/>
                  <a:pt x="14493" y="13795"/>
                  <a:pt x="13203" y="15262"/>
                </a:cubicBezTo>
                <a:cubicBezTo>
                  <a:pt x="12767" y="15751"/>
                  <a:pt x="12046" y="15751"/>
                  <a:pt x="11609" y="15262"/>
                </a:cubicBezTo>
                <a:cubicBezTo>
                  <a:pt x="11173" y="14773"/>
                  <a:pt x="11173" y="13965"/>
                  <a:pt x="11609" y="13476"/>
                </a:cubicBezTo>
                <a:cubicBezTo>
                  <a:pt x="11609" y="13476"/>
                  <a:pt x="11609" y="13476"/>
                  <a:pt x="12596" y="12391"/>
                </a:cubicBezTo>
                <a:cubicBezTo>
                  <a:pt x="12729" y="12242"/>
                  <a:pt x="12729" y="12008"/>
                  <a:pt x="12596" y="11859"/>
                </a:cubicBezTo>
                <a:cubicBezTo>
                  <a:pt x="12463" y="11710"/>
                  <a:pt x="12254" y="11710"/>
                  <a:pt x="12122" y="11859"/>
                </a:cubicBezTo>
                <a:cubicBezTo>
                  <a:pt x="12122" y="11859"/>
                  <a:pt x="12122" y="11859"/>
                  <a:pt x="5937" y="18814"/>
                </a:cubicBezTo>
                <a:cubicBezTo>
                  <a:pt x="5577" y="19218"/>
                  <a:pt x="4970" y="19197"/>
                  <a:pt x="4629" y="18771"/>
                </a:cubicBezTo>
                <a:cubicBezTo>
                  <a:pt x="4306" y="18367"/>
                  <a:pt x="4344" y="17751"/>
                  <a:pt x="4685" y="17368"/>
                </a:cubicBezTo>
                <a:cubicBezTo>
                  <a:pt x="4685" y="17368"/>
                  <a:pt x="4685" y="17368"/>
                  <a:pt x="8916" y="12604"/>
                </a:cubicBezTo>
                <a:cubicBezTo>
                  <a:pt x="9048" y="12455"/>
                  <a:pt x="9048" y="12221"/>
                  <a:pt x="8916" y="12051"/>
                </a:cubicBezTo>
                <a:cubicBezTo>
                  <a:pt x="8783" y="11902"/>
                  <a:pt x="8555" y="11902"/>
                  <a:pt x="8422" y="12051"/>
                </a:cubicBezTo>
                <a:cubicBezTo>
                  <a:pt x="8422" y="12051"/>
                  <a:pt x="8422" y="12051"/>
                  <a:pt x="6469" y="14263"/>
                </a:cubicBezTo>
                <a:cubicBezTo>
                  <a:pt x="6222" y="14539"/>
                  <a:pt x="5805" y="14539"/>
                  <a:pt x="5558" y="14263"/>
                </a:cubicBezTo>
                <a:cubicBezTo>
                  <a:pt x="5311" y="13965"/>
                  <a:pt x="5311" y="13518"/>
                  <a:pt x="5558" y="13242"/>
                </a:cubicBezTo>
                <a:cubicBezTo>
                  <a:pt x="5558" y="13242"/>
                  <a:pt x="5558" y="13242"/>
                  <a:pt x="5805" y="12965"/>
                </a:cubicBezTo>
                <a:cubicBezTo>
                  <a:pt x="5918" y="12816"/>
                  <a:pt x="5918" y="12604"/>
                  <a:pt x="5805" y="12476"/>
                </a:cubicBezTo>
                <a:cubicBezTo>
                  <a:pt x="5672" y="12327"/>
                  <a:pt x="5482" y="12327"/>
                  <a:pt x="5349" y="12476"/>
                </a:cubicBezTo>
                <a:cubicBezTo>
                  <a:pt x="5349" y="12476"/>
                  <a:pt x="5349" y="12476"/>
                  <a:pt x="873" y="17495"/>
                </a:cubicBezTo>
                <a:cubicBezTo>
                  <a:pt x="664" y="17729"/>
                  <a:pt x="341" y="17729"/>
                  <a:pt x="133" y="17474"/>
                </a:cubicBezTo>
                <a:cubicBezTo>
                  <a:pt x="-57" y="17261"/>
                  <a:pt x="-38" y="16879"/>
                  <a:pt x="152" y="16666"/>
                </a:cubicBezTo>
                <a:cubicBezTo>
                  <a:pt x="152" y="16666"/>
                  <a:pt x="152" y="16666"/>
                  <a:pt x="11818" y="3586"/>
                </a:cubicBezTo>
                <a:cubicBezTo>
                  <a:pt x="12027" y="3373"/>
                  <a:pt x="12349" y="3373"/>
                  <a:pt x="12558" y="3607"/>
                </a:cubicBezTo>
                <a:cubicBezTo>
                  <a:pt x="12748" y="3841"/>
                  <a:pt x="12729" y="4203"/>
                  <a:pt x="12539" y="4416"/>
                </a:cubicBezTo>
                <a:cubicBezTo>
                  <a:pt x="12539" y="4416"/>
                  <a:pt x="12539" y="4416"/>
                  <a:pt x="11989" y="5032"/>
                </a:cubicBezTo>
                <a:cubicBezTo>
                  <a:pt x="11875" y="5160"/>
                  <a:pt x="11875" y="5394"/>
                  <a:pt x="11989" y="5522"/>
                </a:cubicBezTo>
                <a:cubicBezTo>
                  <a:pt x="12122" y="5649"/>
                  <a:pt x="12311" y="5649"/>
                  <a:pt x="12425" y="5522"/>
                </a:cubicBezTo>
                <a:cubicBezTo>
                  <a:pt x="12425" y="5522"/>
                  <a:pt x="12425" y="5522"/>
                  <a:pt x="16750" y="694"/>
                </a:cubicBezTo>
                <a:cubicBezTo>
                  <a:pt x="16874" y="555"/>
                  <a:pt x="17035" y="486"/>
                  <a:pt x="17198" y="486"/>
                </a:cubicBezTo>
                <a:close/>
                <a:moveTo>
                  <a:pt x="20932" y="0"/>
                </a:moveTo>
                <a:cubicBezTo>
                  <a:pt x="21074" y="0"/>
                  <a:pt x="21217" y="61"/>
                  <a:pt x="21325" y="183"/>
                </a:cubicBezTo>
                <a:cubicBezTo>
                  <a:pt x="21543" y="426"/>
                  <a:pt x="21543" y="821"/>
                  <a:pt x="21325" y="1064"/>
                </a:cubicBezTo>
                <a:lnTo>
                  <a:pt x="16421" y="6552"/>
                </a:lnTo>
                <a:cubicBezTo>
                  <a:pt x="16204" y="6795"/>
                  <a:pt x="15851" y="6795"/>
                  <a:pt x="15633" y="6552"/>
                </a:cubicBezTo>
                <a:cubicBezTo>
                  <a:pt x="15416" y="6309"/>
                  <a:pt x="15416" y="5914"/>
                  <a:pt x="15633" y="5670"/>
                </a:cubicBezTo>
                <a:lnTo>
                  <a:pt x="20538" y="183"/>
                </a:lnTo>
                <a:cubicBezTo>
                  <a:pt x="20646" y="61"/>
                  <a:pt x="20789" y="0"/>
                  <a:pt x="20932" y="0"/>
                </a:cubicBezTo>
                <a:close/>
              </a:path>
            </a:pathLst>
          </a:custGeom>
          <a:solidFill>
            <a:srgbClr val="F2F2F2">
              <a:alpha val="1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457200">
              <a:defRPr cap="none" spc="0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2" name="Rectangle"/>
          <p:cNvSpPr/>
          <p:nvPr/>
        </p:nvSpPr>
        <p:spPr>
          <a:xfrm>
            <a:off x="7807438" y="-248259"/>
            <a:ext cx="12486111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Rectangle"/>
          <p:cNvSpPr/>
          <p:nvPr/>
        </p:nvSpPr>
        <p:spPr>
          <a:xfrm>
            <a:off x="11913009" y="-248259"/>
            <a:ext cx="12486110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3898020" y="-248259"/>
            <a:ext cx="4149052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Rectangle"/>
          <p:cNvSpPr/>
          <p:nvPr/>
        </p:nvSpPr>
        <p:spPr>
          <a:xfrm>
            <a:off x="-100212" y="-248259"/>
            <a:ext cx="4005676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66" name="analyse.png" descr="analy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953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entwurf.png" descr="entwur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1874" y="5797327"/>
            <a:ext cx="2121345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reparatur.png" descr="reparatu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60197" y="5797327"/>
            <a:ext cx="2121345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die-gluhbirne (1).png" descr="die-gluhbirne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68056" y="2181026"/>
            <a:ext cx="2880185" cy="288018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FAZIT"/>
          <p:cNvSpPr txBox="1"/>
          <p:nvPr/>
        </p:nvSpPr>
        <p:spPr>
          <a:xfrm>
            <a:off x="17388276" y="2935287"/>
            <a:ext cx="3914585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FAZIT</a:t>
            </a:r>
          </a:p>
        </p:txBody>
      </p:sp>
      <p:sp>
        <p:nvSpPr>
          <p:cNvPr id="271" name="Soll-/ Ist-Vergleich…"/>
          <p:cNvSpPr txBox="1"/>
          <p:nvPr/>
        </p:nvSpPr>
        <p:spPr>
          <a:xfrm>
            <a:off x="14456379" y="6212886"/>
            <a:ext cx="7525214" cy="295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Soll-/ Ist-Vergleich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Persönliches Fazit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I’m Stephen Gates."/>
          <p:cNvSpPr txBox="1"/>
          <p:nvPr/>
        </p:nvSpPr>
        <p:spPr>
          <a:xfrm>
            <a:off x="1459513" y="4391044"/>
            <a:ext cx="8514811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>
            <a:lvl1pPr>
              <a:lnSpc>
                <a:spcPct val="60000"/>
              </a:lnSpc>
              <a:spcBef>
                <a:spcPts val="600"/>
              </a:spcBef>
              <a:defRPr b="1" spc="-300" sz="15000">
                <a:solidFill>
                  <a:srgbClr val="2355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I’m Stephen Gates.</a:t>
            </a:r>
          </a:p>
        </p:txBody>
      </p:sp>
      <p:pic>
        <p:nvPicPr>
          <p:cNvPr id="274" name="1806_steinbauer_0064_Stephen Gates.jpg" descr="1806_steinbauer_0064_Stephen Gates.jpg"/>
          <p:cNvPicPr>
            <a:picLocks noChangeAspect="1"/>
          </p:cNvPicPr>
          <p:nvPr/>
        </p:nvPicPr>
        <p:blipFill>
          <a:blip r:embed="rId2">
            <a:extLst/>
          </a:blip>
          <a:srcRect l="736" t="912" r="736" b="611"/>
          <a:stretch>
            <a:fillRect/>
          </a:stretch>
        </p:blipFill>
        <p:spPr>
          <a:xfrm>
            <a:off x="10491779" y="-63264"/>
            <a:ext cx="13892112" cy="1388495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Oval 79"/>
          <p:cNvSpPr/>
          <p:nvPr/>
        </p:nvSpPr>
        <p:spPr>
          <a:xfrm>
            <a:off x="8851662" y="2538902"/>
            <a:ext cx="3317769" cy="3317769"/>
          </a:xfrm>
          <a:prstGeom prst="ellipse">
            <a:avLst/>
          </a:prstGeom>
          <a:solidFill>
            <a:srgbClr val="23557B"/>
          </a:solidFill>
          <a:ln w="12700">
            <a:miter lim="400000"/>
          </a:ln>
          <a:effectLst>
            <a:outerShdw sx="100000" sy="100000" kx="0" ky="0" algn="b" rotWithShape="0" blurRad="355600" dist="381000" dir="6420000">
              <a:srgbClr val="000000">
                <a:alpha val="11000"/>
              </a:srgbClr>
            </a:outerShdw>
          </a:effectLst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78" name="Group 81"/>
          <p:cNvGrpSpPr/>
          <p:nvPr/>
        </p:nvGrpSpPr>
        <p:grpSpPr>
          <a:xfrm>
            <a:off x="14505953" y="4872906"/>
            <a:ext cx="450115" cy="450115"/>
            <a:chOff x="0" y="0"/>
            <a:chExt cx="450113" cy="450113"/>
          </a:xfrm>
        </p:grpSpPr>
        <p:sp>
          <p:nvSpPr>
            <p:cNvPr id="276" name="Rounded Rectangle 100"/>
            <p:cNvSpPr/>
            <p:nvPr/>
          </p:nvSpPr>
          <p:spPr>
            <a:xfrm rot="10800000">
              <a:off x="174100" y="0"/>
              <a:ext cx="101914" cy="45011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77" name="Rounded Rectangle 101"/>
            <p:cNvSpPr/>
            <p:nvPr/>
          </p:nvSpPr>
          <p:spPr>
            <a:xfrm rot="5400000">
              <a:off x="174100" y="-1"/>
              <a:ext cx="101914" cy="4501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79" name="Donut 82"/>
          <p:cNvSpPr/>
          <p:nvPr/>
        </p:nvSpPr>
        <p:spPr>
          <a:xfrm rot="10800000">
            <a:off x="12843054" y="6825747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0" name="Donut 83"/>
          <p:cNvSpPr/>
          <p:nvPr/>
        </p:nvSpPr>
        <p:spPr>
          <a:xfrm rot="10800000">
            <a:off x="12366596" y="2550202"/>
            <a:ext cx="532169" cy="532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7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7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83" name="Group 84"/>
          <p:cNvGrpSpPr/>
          <p:nvPr/>
        </p:nvGrpSpPr>
        <p:grpSpPr>
          <a:xfrm>
            <a:off x="9698307" y="7387704"/>
            <a:ext cx="266163" cy="266163"/>
            <a:chOff x="0" y="0"/>
            <a:chExt cx="266161" cy="266161"/>
          </a:xfrm>
        </p:grpSpPr>
        <p:sp>
          <p:nvSpPr>
            <p:cNvPr id="281" name="Rounded Rectangle 98"/>
            <p:cNvSpPr/>
            <p:nvPr/>
          </p:nvSpPr>
          <p:spPr>
            <a:xfrm rot="10800000">
              <a:off x="102949" y="0"/>
              <a:ext cx="60264" cy="266162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2" name="Rounded Rectangle 99"/>
            <p:cNvSpPr/>
            <p:nvPr/>
          </p:nvSpPr>
          <p:spPr>
            <a:xfrm rot="5400000">
              <a:off x="102949" y="-1"/>
              <a:ext cx="60264" cy="266163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84" name="Donut 85"/>
          <p:cNvSpPr/>
          <p:nvPr/>
        </p:nvSpPr>
        <p:spPr>
          <a:xfrm rot="10800000">
            <a:off x="6089377" y="1226458"/>
            <a:ext cx="724733" cy="724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3"/>
                  <a:pt x="6327" y="18900"/>
                  <a:pt x="10800" y="18900"/>
                </a:cubicBezTo>
                <a:cubicBezTo>
                  <a:pt x="15273" y="18900"/>
                  <a:pt x="18900" y="15273"/>
                  <a:pt x="18900" y="10800"/>
                </a:cubicBezTo>
                <a:cubicBezTo>
                  <a:pt x="18900" y="6327"/>
                  <a:pt x="15273" y="2700"/>
                  <a:pt x="10800" y="2700"/>
                </a:cubicBezTo>
                <a:cubicBezTo>
                  <a:pt x="6327" y="2700"/>
                  <a:pt x="2700" y="6327"/>
                  <a:pt x="2700" y="10800"/>
                </a:cubicBezTo>
                <a:close/>
              </a:path>
            </a:pathLst>
          </a:custGeom>
          <a:solidFill>
            <a:srgbClr val="23557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04D8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87" name="Group 86"/>
          <p:cNvGrpSpPr/>
          <p:nvPr/>
        </p:nvGrpSpPr>
        <p:grpSpPr>
          <a:xfrm>
            <a:off x="8722004" y="2346221"/>
            <a:ext cx="499163" cy="499163"/>
            <a:chOff x="0" y="0"/>
            <a:chExt cx="499162" cy="499162"/>
          </a:xfrm>
        </p:grpSpPr>
        <p:sp>
          <p:nvSpPr>
            <p:cNvPr id="285" name="Rounded Rectangle 96"/>
            <p:cNvSpPr/>
            <p:nvPr/>
          </p:nvSpPr>
          <p:spPr>
            <a:xfrm rot="10800000">
              <a:off x="193071" y="0"/>
              <a:ext cx="113020" cy="499163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6" name="Rounded Rectangle 97"/>
            <p:cNvSpPr/>
            <p:nvPr/>
          </p:nvSpPr>
          <p:spPr>
            <a:xfrm rot="5400000">
              <a:off x="193071" y="-1"/>
              <a:ext cx="113020" cy="499164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90" name="Group 87"/>
          <p:cNvGrpSpPr/>
          <p:nvPr/>
        </p:nvGrpSpPr>
        <p:grpSpPr>
          <a:xfrm>
            <a:off x="19720794" y="3552615"/>
            <a:ext cx="450115" cy="450115"/>
            <a:chOff x="0" y="0"/>
            <a:chExt cx="450113" cy="450113"/>
          </a:xfrm>
        </p:grpSpPr>
        <p:sp>
          <p:nvSpPr>
            <p:cNvPr id="288" name="Rounded Rectangle 94"/>
            <p:cNvSpPr/>
            <p:nvPr/>
          </p:nvSpPr>
          <p:spPr>
            <a:xfrm rot="10800000">
              <a:off x="174100" y="0"/>
              <a:ext cx="101914" cy="45011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89" name="Rounded Rectangle 95"/>
            <p:cNvSpPr/>
            <p:nvPr/>
          </p:nvSpPr>
          <p:spPr>
            <a:xfrm rot="5400000">
              <a:off x="174100" y="-1"/>
              <a:ext cx="101914" cy="4501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91" name="Donut 88"/>
          <p:cNvSpPr/>
          <p:nvPr/>
        </p:nvSpPr>
        <p:spPr>
          <a:xfrm rot="10800000">
            <a:off x="15216494" y="3181737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2" name="Donut 89"/>
          <p:cNvSpPr/>
          <p:nvPr/>
        </p:nvSpPr>
        <p:spPr>
          <a:xfrm rot="10800000">
            <a:off x="22272238" y="5713926"/>
            <a:ext cx="532169" cy="532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7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7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3" name="Donut 90"/>
          <p:cNvSpPr/>
          <p:nvPr/>
        </p:nvSpPr>
        <p:spPr>
          <a:xfrm rot="10800000">
            <a:off x="9964467" y="993433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96" name="Group 91"/>
          <p:cNvGrpSpPr/>
          <p:nvPr/>
        </p:nvGrpSpPr>
        <p:grpSpPr>
          <a:xfrm>
            <a:off x="12847980" y="1455743"/>
            <a:ext cx="266163" cy="266163"/>
            <a:chOff x="0" y="0"/>
            <a:chExt cx="266161" cy="266161"/>
          </a:xfrm>
        </p:grpSpPr>
        <p:sp>
          <p:nvSpPr>
            <p:cNvPr id="294" name="Rounded Rectangle 92"/>
            <p:cNvSpPr/>
            <p:nvPr/>
          </p:nvSpPr>
          <p:spPr>
            <a:xfrm rot="10800000">
              <a:off x="102949" y="0"/>
              <a:ext cx="60264" cy="26616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95" name="Rounded Rectangle 93"/>
            <p:cNvSpPr/>
            <p:nvPr/>
          </p:nvSpPr>
          <p:spPr>
            <a:xfrm rot="5400000">
              <a:off x="102949" y="-1"/>
              <a:ext cx="60264" cy="26616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97" name="Hello"/>
          <p:cNvSpPr txBox="1"/>
          <p:nvPr/>
        </p:nvSpPr>
        <p:spPr>
          <a:xfrm>
            <a:off x="1414869" y="3269595"/>
            <a:ext cx="776160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b="1" spc="-450" sz="1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Hello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1458" y="3372871"/>
            <a:ext cx="1792776" cy="179277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Line"/>
          <p:cNvSpPr/>
          <p:nvPr/>
        </p:nvSpPr>
        <p:spPr>
          <a:xfrm flipH="1">
            <a:off x="10510546" y="2010826"/>
            <a:ext cx="1" cy="9301792"/>
          </a:xfrm>
          <a:prstGeom prst="line">
            <a:avLst/>
          </a:prstGeom>
          <a:ln w="63500">
            <a:solidFill>
              <a:srgbClr val="23557B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8">
              <a:defRPr cap="none" spc="0"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00" name="I’m Stephen Gates."/>
          <p:cNvSpPr txBox="1"/>
          <p:nvPr/>
        </p:nvSpPr>
        <p:spPr>
          <a:xfrm>
            <a:off x="1459513" y="4391044"/>
            <a:ext cx="8514811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>
            <a:lvl1pPr>
              <a:lnSpc>
                <a:spcPct val="60000"/>
              </a:lnSpc>
              <a:spcBef>
                <a:spcPts val="600"/>
              </a:spcBef>
              <a:defRPr b="1" spc="-300" sz="15000">
                <a:solidFill>
                  <a:srgbClr val="2355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I’m Stephen Gates.</a:t>
            </a:r>
          </a:p>
        </p:txBody>
      </p:sp>
      <p:sp>
        <p:nvSpPr>
          <p:cNvPr id="301" name="Rectangle"/>
          <p:cNvSpPr/>
          <p:nvPr/>
        </p:nvSpPr>
        <p:spPr>
          <a:xfrm>
            <a:off x="6029772" y="-248259"/>
            <a:ext cx="6340309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Rectangle"/>
          <p:cNvSpPr/>
          <p:nvPr/>
        </p:nvSpPr>
        <p:spPr>
          <a:xfrm>
            <a:off x="1388" y="-248259"/>
            <a:ext cx="6031869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Rectangle"/>
          <p:cNvSpPr/>
          <p:nvPr/>
        </p:nvSpPr>
        <p:spPr>
          <a:xfrm>
            <a:off x="12299455" y="-248259"/>
            <a:ext cx="6110095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Rectangle"/>
          <p:cNvSpPr/>
          <p:nvPr/>
        </p:nvSpPr>
        <p:spPr>
          <a:xfrm>
            <a:off x="18341849" y="-248259"/>
            <a:ext cx="6031869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05" name="analyse.png" descr="analy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0445" y="5818598"/>
            <a:ext cx="2121345" cy="212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6" name="entwurf.png" descr="entwur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978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reparatur.png" descr="reparatu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6500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die-gluhbirne (1).png" descr="die-gluhbirne (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440022" y="5635426"/>
            <a:ext cx="2487844" cy="24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Analyse &amp;…"/>
          <p:cNvSpPr txBox="1"/>
          <p:nvPr/>
        </p:nvSpPr>
        <p:spPr>
          <a:xfrm>
            <a:off x="9069299" y="5013960"/>
            <a:ext cx="9495639" cy="36880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1279" sz="12800">
                <a:solidFill>
                  <a:srgbClr val="FFFFFF"/>
                </a:solidFill>
              </a:defRPr>
            </a:pPr>
            <a:r>
              <a:t>Analyse &amp;</a:t>
            </a:r>
          </a:p>
          <a:p>
            <a:pPr>
              <a:defRPr spc="1279" sz="12800">
                <a:solidFill>
                  <a:srgbClr val="FFFFFF"/>
                </a:solidFill>
              </a:defRPr>
            </a:pPr>
            <a:r>
              <a:t>Planung</a:t>
            </a:r>
          </a:p>
        </p:txBody>
      </p:sp>
      <p:pic>
        <p:nvPicPr>
          <p:cNvPr id="311" name="analyse.png" descr="analy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9062" y="5307901"/>
            <a:ext cx="2829265" cy="28292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Ist-zustand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51D50"/>
                </a:solidFill>
              </a:defRPr>
            </a:lvl1pPr>
          </a:lstStyle>
          <a:p>
            <a:pPr/>
            <a:r>
              <a:t>Ist-zustand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3543" y="6558786"/>
            <a:ext cx="4374826" cy="5704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gruppe.png" descr="grupp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83284" y="4628051"/>
            <a:ext cx="2623332" cy="26233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mann.png" descr="man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35268" y="3986016"/>
            <a:ext cx="1835347" cy="18353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frau.png" descr="frau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555180" y="7010132"/>
            <a:ext cx="1947835" cy="1947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tift.png" descr="stif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97061" y="8903221"/>
            <a:ext cx="802640" cy="80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tift.png" descr="stif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33527" y="8485203"/>
            <a:ext cx="802641" cy="80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aktenschrank (1).png" descr="aktenschrank (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689123" y="5409618"/>
            <a:ext cx="1947836" cy="1947835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Line"/>
          <p:cNvSpPr/>
          <p:nvPr/>
        </p:nvSpPr>
        <p:spPr>
          <a:xfrm>
            <a:off x="4564229" y="7604407"/>
            <a:ext cx="249369" cy="11718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Line"/>
          <p:cNvSpPr/>
          <p:nvPr/>
        </p:nvSpPr>
        <p:spPr>
          <a:xfrm>
            <a:off x="5596082" y="9489277"/>
            <a:ext cx="2974735" cy="3180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3" name="Line"/>
          <p:cNvSpPr/>
          <p:nvPr/>
        </p:nvSpPr>
        <p:spPr>
          <a:xfrm flipV="1">
            <a:off x="6325279" y="5677616"/>
            <a:ext cx="6744595" cy="5628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4" name="Line"/>
          <p:cNvSpPr/>
          <p:nvPr/>
        </p:nvSpPr>
        <p:spPr>
          <a:xfrm flipH="1">
            <a:off x="13691415" y="6583558"/>
            <a:ext cx="314254" cy="16697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5" name="Line"/>
          <p:cNvSpPr/>
          <p:nvPr/>
        </p:nvSpPr>
        <p:spPr>
          <a:xfrm flipH="1">
            <a:off x="10555631" y="9836417"/>
            <a:ext cx="2618443" cy="11199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Line"/>
          <p:cNvSpPr/>
          <p:nvPr/>
        </p:nvSpPr>
        <p:spPr>
          <a:xfrm flipH="1">
            <a:off x="6227744" y="5134698"/>
            <a:ext cx="6785376" cy="5622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7" name="Line"/>
          <p:cNvSpPr/>
          <p:nvPr/>
        </p:nvSpPr>
        <p:spPr>
          <a:xfrm>
            <a:off x="15270143" y="5136020"/>
            <a:ext cx="1826368" cy="18263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8" name="Line"/>
          <p:cNvSpPr/>
          <p:nvPr/>
        </p:nvSpPr>
        <p:spPr>
          <a:xfrm flipH="1" flipV="1">
            <a:off x="6302148" y="6650651"/>
            <a:ext cx="10609365" cy="5595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Line"/>
          <p:cNvSpPr/>
          <p:nvPr/>
        </p:nvSpPr>
        <p:spPr>
          <a:xfrm flipV="1">
            <a:off x="18183593" y="6463342"/>
            <a:ext cx="1540016" cy="60128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0" name="Mitarbeiter"/>
          <p:cNvSpPr txBox="1"/>
          <p:nvPr/>
        </p:nvSpPr>
        <p:spPr>
          <a:xfrm>
            <a:off x="3691776" y="6889640"/>
            <a:ext cx="200634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Mitarbeiter</a:t>
            </a:r>
          </a:p>
        </p:txBody>
      </p:sp>
      <p:sp>
        <p:nvSpPr>
          <p:cNvPr id="331" name="Abteilungsleiter"/>
          <p:cNvSpPr txBox="1"/>
          <p:nvPr/>
        </p:nvSpPr>
        <p:spPr>
          <a:xfrm>
            <a:off x="12733907" y="5949264"/>
            <a:ext cx="2838070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Abteilungsleiter</a:t>
            </a:r>
          </a:p>
        </p:txBody>
      </p:sp>
      <p:sp>
        <p:nvSpPr>
          <p:cNvPr id="332" name="Verwaltungsmitarbeiter"/>
          <p:cNvSpPr txBox="1"/>
          <p:nvPr/>
        </p:nvSpPr>
        <p:spPr>
          <a:xfrm>
            <a:off x="15426166" y="9012441"/>
            <a:ext cx="42058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Verwaltungsmitarbeiter</a:t>
            </a:r>
          </a:p>
        </p:txBody>
      </p:sp>
      <p:sp>
        <p:nvSpPr>
          <p:cNvPr id="333" name="Archiv"/>
          <p:cNvSpPr txBox="1"/>
          <p:nvPr/>
        </p:nvSpPr>
        <p:spPr>
          <a:xfrm>
            <a:off x="20060870" y="7446433"/>
            <a:ext cx="1204342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Archiv</a:t>
            </a:r>
          </a:p>
        </p:txBody>
      </p:sp>
      <p:sp>
        <p:nvSpPr>
          <p:cNvPr id="334" name="Unterschreiben"/>
          <p:cNvSpPr txBox="1"/>
          <p:nvPr/>
        </p:nvSpPr>
        <p:spPr>
          <a:xfrm>
            <a:off x="3522191" y="9832860"/>
            <a:ext cx="278739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Unterschreiben</a:t>
            </a:r>
          </a:p>
        </p:txBody>
      </p:sp>
      <p:sp>
        <p:nvSpPr>
          <p:cNvPr id="335" name="Unterschreiben"/>
          <p:cNvSpPr txBox="1"/>
          <p:nvPr/>
        </p:nvSpPr>
        <p:spPr>
          <a:xfrm>
            <a:off x="11941149" y="9374527"/>
            <a:ext cx="2787397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Unterschreiben</a:t>
            </a:r>
          </a:p>
        </p:txBody>
      </p:sp>
      <p:sp>
        <p:nvSpPr>
          <p:cNvPr id="336" name="Urlaubsantrag"/>
          <p:cNvSpPr txBox="1"/>
          <p:nvPr/>
        </p:nvSpPr>
        <p:spPr>
          <a:xfrm>
            <a:off x="8407553" y="12329493"/>
            <a:ext cx="25789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Urlaubsantrag</a:t>
            </a:r>
          </a:p>
        </p:txBody>
      </p:sp>
      <p:sp>
        <p:nvSpPr>
          <p:cNvPr id="337" name="Line"/>
          <p:cNvSpPr/>
          <p:nvPr/>
        </p:nvSpPr>
        <p:spPr>
          <a:xfrm>
            <a:off x="6215229" y="7288219"/>
            <a:ext cx="798139" cy="267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38" name="drucker.png" descr="drucker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04994" y="2601613"/>
            <a:ext cx="1204342" cy="120434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Line"/>
          <p:cNvSpPr/>
          <p:nvPr/>
        </p:nvSpPr>
        <p:spPr>
          <a:xfrm flipV="1">
            <a:off x="6231117" y="3455503"/>
            <a:ext cx="4200812" cy="181621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0" name="Line"/>
          <p:cNvSpPr/>
          <p:nvPr/>
        </p:nvSpPr>
        <p:spPr>
          <a:xfrm flipH="1" flipV="1">
            <a:off x="12612320" y="3032692"/>
            <a:ext cx="492495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1" name="Line"/>
          <p:cNvSpPr/>
          <p:nvPr/>
        </p:nvSpPr>
        <p:spPr>
          <a:xfrm flipH="1" flipV="1">
            <a:off x="17528892" y="3047129"/>
            <a:ext cx="154300" cy="371312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2" name="Drucker"/>
          <p:cNvSpPr txBox="1"/>
          <p:nvPr/>
        </p:nvSpPr>
        <p:spPr>
          <a:xfrm>
            <a:off x="10860024" y="3860313"/>
            <a:ext cx="14942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3333" cap="none" spc="119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Drucker</a:t>
            </a:r>
          </a:p>
        </p:txBody>
      </p:sp>
      <p:sp>
        <p:nvSpPr>
          <p:cNvPr id="343" name="Dingbat X"/>
          <p:cNvSpPr/>
          <p:nvPr/>
        </p:nvSpPr>
        <p:spPr>
          <a:xfrm>
            <a:off x="9964360" y="4439217"/>
            <a:ext cx="4827596" cy="5704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fill="norm" stroke="1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rgbClr val="A01644">
              <a:alpha val="94236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 isContent="1" isInverted="0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afterEffect" presetSubtype="0" presetID="1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Class="entr" nodeType="afterEffect" presetSubtype="0" presetID="1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Class="entr" nodeType="clickEffect" presetSubtype="0" presetID="1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afterEffect" presetSubtype="0" presetID="1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Class="entr" nodeType="clickEffect" presetSubtype="0" presetID="1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Class="entr" nodeType="clickEffect" presetSubtype="0" presetID="1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afterEffect" presetSubtype="0" presetID="1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Class="entr" nodeType="afterEffect" presetSubtype="0" presetID="1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Class="entr" nodeType="clickEffect" presetSubtype="0" presetID="1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4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20"/>
      <p:bldP build="whole" bldLvl="1" animBg="1" rev="0" advAuto="0" spid="335" grpId="17"/>
      <p:bldP build="whole" bldLvl="1" animBg="1" rev="0" advAuto="0" spid="322" grpId="8"/>
      <p:bldP build="whole" bldLvl="1" animBg="1" rev="0" advAuto="0" spid="321" grpId="6"/>
      <p:bldP build="whole" bldLvl="1" animBg="1" rev="0" advAuto="0" spid="323" grpId="15"/>
      <p:bldP build="whole" bldLvl="1" animBg="1" rev="0" advAuto="0" spid="330" grpId="2"/>
      <p:bldP build="whole" bldLvl="1" animBg="1" rev="0" advAuto="0" spid="318" grpId="7"/>
      <p:bldP build="whole" bldLvl="1" animBg="1" rev="0" advAuto="0" spid="342" grpId="12"/>
      <p:bldP build="whole" bldLvl="1" animBg="1" rev="0" advAuto="0" spid="331" grpId="14"/>
      <p:bldP build="whole" bldLvl="1" animBg="1" rev="0" advAuto="0" spid="332" grpId="23"/>
      <p:bldP build="whole" bldLvl="1" animBg="1" rev="0" advAuto="0" spid="337" grpId="3"/>
      <p:bldP build="whole" bldLvl="1" animBg="1" rev="0" advAuto="0" spid="339" grpId="10"/>
      <p:bldP build="whole" bldLvl="1" animBg="1" rev="0" advAuto="0" spid="324" grpId="19"/>
      <p:bldP build="whole" bldLvl="1" animBg="1" rev="0" advAuto="0" spid="319" grpId="18"/>
      <p:bldP build="whole" bldLvl="1" animBg="1" rev="0" advAuto="0" spid="338" grpId="11"/>
      <p:bldP build="whole" bldLvl="1" animBg="1" rev="0" advAuto="0" spid="314" grpId="4"/>
      <p:bldP build="whole" bldLvl="1" animBg="1" rev="0" advAuto="0" spid="336" grpId="5"/>
      <p:bldP build="whole" bldLvl="1" animBg="1" rev="0" advAuto="0" spid="316" grpId="13"/>
      <p:bldP build="whole" bldLvl="1" animBg="1" rev="0" advAuto="0" spid="315" grpId="1"/>
      <p:bldP build="whole" bldLvl="1" animBg="1" rev="0" advAuto="0" spid="317" grpId="22"/>
      <p:bldP build="whole" bldLvl="1" animBg="1" rev="0" advAuto="0" spid="341" grpId="25"/>
      <p:bldP build="whole" bldLvl="1" animBg="1" rev="0" advAuto="0" spid="340" grpId="24"/>
      <p:bldP build="whole" bldLvl="1" animBg="1" rev="0" advAuto="0" spid="320" grpId="28"/>
      <p:bldP build="whole" bldLvl="1" animBg="1" rev="0" advAuto="0" spid="333" grpId="29"/>
      <p:bldP build="whole" bldLvl="1" animBg="1" rev="0" advAuto="0" spid="343" grpId="30"/>
      <p:bldP build="whole" bldLvl="1" animBg="1" rev="0" advAuto="0" spid="329" grpId="27"/>
      <p:bldP build="whole" bldLvl="1" animBg="1" rev="0" advAuto="0" spid="327" grpId="21"/>
      <p:bldP build="whole" bldLvl="1" animBg="1" rev="0" advAuto="0" spid="334" grpId="9"/>
      <p:bldP build="whole" bldLvl="1" animBg="1" rev="0" advAuto="0" spid="328" grpId="26"/>
      <p:bldP build="whole" bldLvl="1" animBg="1" rev="0" advAuto="0" spid="325" grpId="16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oll-zustand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Soll-zustand</a:t>
            </a:r>
          </a:p>
        </p:txBody>
      </p:sp>
      <p:pic>
        <p:nvPicPr>
          <p:cNvPr id="346" name="logo_round_black.png" descr="logo_round_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07711" y="4645544"/>
            <a:ext cx="3768578" cy="3768579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ULLA"/>
          <p:cNvSpPr txBox="1"/>
          <p:nvPr/>
        </p:nvSpPr>
        <p:spPr>
          <a:xfrm>
            <a:off x="10914050" y="8771855"/>
            <a:ext cx="2555901" cy="1056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739" sz="7400">
                <a:solidFill>
                  <a:srgbClr val="1C1C1C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ULLA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1"/>
      <p:bldP build="whole" bldLvl="1" animBg="1" rev="0" advAuto="0" spid="34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oll-zustand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Soll-zustand</a:t>
            </a:r>
          </a:p>
        </p:txBody>
      </p:sp>
      <p:sp>
        <p:nvSpPr>
          <p:cNvPr id="350" name="Digital…"/>
          <p:cNvSpPr txBox="1"/>
          <p:nvPr/>
        </p:nvSpPr>
        <p:spPr>
          <a:xfrm>
            <a:off x="5670962" y="5143500"/>
            <a:ext cx="4361393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636463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Digital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636463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Administrativ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636463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Zentralisiert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636463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Intuitiv</a:t>
            </a:r>
          </a:p>
        </p:txBody>
      </p:sp>
      <p:pic>
        <p:nvPicPr>
          <p:cNvPr id="351" name="logo_round_black.png" descr="logo_round_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39069" y="5017696"/>
            <a:ext cx="2648750" cy="2648750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ULLA"/>
          <p:cNvSpPr txBox="1"/>
          <p:nvPr/>
        </p:nvSpPr>
        <p:spPr>
          <a:xfrm>
            <a:off x="15115440" y="7879483"/>
            <a:ext cx="189600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1C1C1C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ULLA</a:t>
            </a:r>
          </a:p>
        </p:txBody>
      </p:sp>
      <p:sp>
        <p:nvSpPr>
          <p:cNvPr id="353" name="Line"/>
          <p:cNvSpPr/>
          <p:nvPr/>
        </p:nvSpPr>
        <p:spPr>
          <a:xfrm>
            <a:off x="10867625" y="6624974"/>
            <a:ext cx="26487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3" grpId="2"/>
      <p:bldP build="p" bldLvl="5" animBg="1" rev="0" advAuto="0" spid="35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Wirtschaftlichkeitsbetrachtung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Wirtschaftlichkeitsbetrachtung</a:t>
            </a:r>
          </a:p>
        </p:txBody>
      </p:sp>
      <p:graphicFrame>
        <p:nvGraphicFramePr>
          <p:cNvPr id="356" name="Table"/>
          <p:cNvGraphicFramePr/>
          <p:nvPr/>
        </p:nvGraphicFramePr>
        <p:xfrm>
          <a:off x="1739900" y="4406251"/>
          <a:ext cx="19583461" cy="2752275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11282687"/>
                <a:gridCol w="2945016"/>
                <a:gridCol w="2775952"/>
                <a:gridCol w="2579803"/>
              </a:tblGrid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Position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Kosten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Stunden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Gesamt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Herr Müller (Auszubildender Entwicklung, Prüfling)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65 €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70h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4550,00 €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Herr Tamler (IT Consultant / Head of Development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130 €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8h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1040,00 €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Frau Klasen (Auszubildende Projektleitung, Testing)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65 €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2h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130,00 €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j-lt"/>
                          <a:ea typeface="+mj-ea"/>
                          <a:cs typeface="+mj-cs"/>
                          <a:sym typeface="Shentox Bold"/>
                        </a:rPr>
                        <a:t>Gesamt: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j-lt"/>
                          <a:ea typeface="+mj-ea"/>
                          <a:cs typeface="+mj-cs"/>
                          <a:sym typeface="Shentox Bold"/>
                        </a:rPr>
                        <a:t>5720,00 €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1739900" y="9156398"/>
          <a:ext cx="19583461" cy="275227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5485734"/>
                <a:gridCol w="5837945"/>
                <a:gridCol w="5679977"/>
                <a:gridCol w="2579803"/>
              </a:tblGrid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Stelle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Kosten in € pro Stunde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Ersparnis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Gesamt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Mitarbeiter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97,5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24,38 €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Vorgesetzter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97,5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16,25 €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Verwaltung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97,5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20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rPr>
                        <a:t>32,50 €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50454">
                <a:tc>
                  <a:txBody>
                    <a:bodyPr/>
                    <a:lstStyle/>
                    <a:p>
                      <a:pPr algn="l">
                        <a:defRPr b="0" sz="1800"/>
                      </a:pPr>
                      <a:r>
                        <a:rPr baseline="14285" spc="139" sz="3500">
                          <a:latin typeface="+mj-lt"/>
                          <a:ea typeface="+mj-ea"/>
                          <a:cs typeface="+mj-cs"/>
                          <a:sym typeface="Shentox Bold"/>
                        </a:rPr>
                        <a:t>Gesamt: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baseline="14285" spc="139" sz="3500">
                          <a:latin typeface="+mn-lt"/>
                          <a:ea typeface="+mn-ea"/>
                          <a:cs typeface="+mn-cs"/>
                          <a:sym typeface="Shentox Light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defRPr sz="1800"/>
                      </a:pPr>
                      <a:r>
                        <a:rPr baseline="14285" spc="139" sz="3500">
                          <a:latin typeface="+mj-lt"/>
                          <a:ea typeface="+mj-ea"/>
                          <a:cs typeface="+mj-cs"/>
                          <a:sym typeface="Shentox Bold"/>
                        </a:rPr>
                        <a:t>73,13 €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58" name="Kosten:"/>
          <p:cNvSpPr txBox="1"/>
          <p:nvPr/>
        </p:nvSpPr>
        <p:spPr>
          <a:xfrm>
            <a:off x="1689212" y="3721614"/>
            <a:ext cx="2387093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399" sz="4000">
                <a:solidFill>
                  <a:srgbClr val="000000"/>
                </a:solidFill>
              </a:defRPr>
            </a:lvl1pPr>
          </a:lstStyle>
          <a:p>
            <a:pPr/>
            <a:r>
              <a:t>Kosten:</a:t>
            </a:r>
          </a:p>
        </p:txBody>
      </p:sp>
      <p:sp>
        <p:nvSpPr>
          <p:cNvPr id="359" name="Ersparnis:"/>
          <p:cNvSpPr txBox="1"/>
          <p:nvPr/>
        </p:nvSpPr>
        <p:spPr>
          <a:xfrm>
            <a:off x="1689212" y="8443873"/>
            <a:ext cx="329387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399" sz="4000">
                <a:solidFill>
                  <a:srgbClr val="000000"/>
                </a:solidFill>
              </a:defRPr>
            </a:lvl1pPr>
          </a:lstStyle>
          <a:p>
            <a:pPr/>
            <a:r>
              <a:t>Ersparnis: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6" grpId="2"/>
      <p:bldP build="whole" bldLvl="1" animBg="1" rev="0" advAuto="0" spid="358" grpId="1"/>
      <p:bldP build="whole" bldLvl="1" animBg="1" rev="0" advAuto="0" spid="359" grpId="3"/>
      <p:bldP build="whole" bldLvl="1" animBg="1" rev="0" advAuto="0" spid="357" grpId="4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Amortisationsrechnung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Amortisationsrechnung</a:t>
            </a:r>
          </a:p>
        </p:txBody>
      </p:sp>
      <p:graphicFrame>
        <p:nvGraphicFramePr>
          <p:cNvPr id="362" name="2D Line Chart"/>
          <p:cNvGraphicFramePr/>
          <p:nvPr/>
        </p:nvGraphicFramePr>
        <p:xfrm>
          <a:off x="2154086" y="3734492"/>
          <a:ext cx="19335427" cy="8630635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63" name="73,13€ * 60 Anträge pro Jahr = 4387,80€ (365,65€ pro Monat)"/>
          <p:cNvSpPr txBox="1"/>
          <p:nvPr/>
        </p:nvSpPr>
        <p:spPr>
          <a:xfrm>
            <a:off x="5436970" y="3475272"/>
            <a:ext cx="127696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285" cap="none" spc="139" sz="3500">
                <a:solidFill>
                  <a:srgbClr val="929292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73,13€ * 60 Anträge pro Jahr = 4387,80€ (365,65€ pro Monat)</a:t>
            </a:r>
          </a:p>
        </p:txBody>
      </p:sp>
      <p:sp>
        <p:nvSpPr>
          <p:cNvPr id="364" name="Nach 1,3 Jahren"/>
          <p:cNvSpPr txBox="1"/>
          <p:nvPr/>
        </p:nvSpPr>
        <p:spPr>
          <a:xfrm>
            <a:off x="15734665" y="8372697"/>
            <a:ext cx="33924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285" cap="none" spc="139" sz="3500">
                <a:solidFill>
                  <a:srgbClr val="5E5E5E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Nach 1,3 Jahren</a:t>
            </a:r>
          </a:p>
        </p:txBody>
      </p:sp>
      <p:sp>
        <p:nvSpPr>
          <p:cNvPr id="365" name="Oval"/>
          <p:cNvSpPr/>
          <p:nvPr/>
        </p:nvSpPr>
        <p:spPr>
          <a:xfrm>
            <a:off x="15521624" y="9033725"/>
            <a:ext cx="885717" cy="443858"/>
          </a:xfrm>
          <a:prstGeom prst="ellips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5E5E5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2">
                                            <p:graphicEl>
                                              <a:chart bldStep="gridLegend" categoryIdx="-3" seriesIdx="-3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2">
                                            <p:graphicEl>
                                              <a:chart bldStep="series" categoryIdx="-4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2">
                                            <p:graphicEl>
                                              <a:chart bldStep="series" categoryIdx="-4" seriesIdx="1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4" grpId="3"/>
      <p:bldP build="whole" bldLvl="1" animBg="1" rev="0" advAuto="0" spid="363" grpId="1"/>
      <p:bldP build="whole" bldLvl="1" animBg="1" rev="0" advAuto="0" spid="365" grpId="4"/>
      <p:bldGraphic spid="362" grpId="2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Warum keine Fertige Lösung?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Warum keine Fertige Lösung?</a:t>
            </a:r>
          </a:p>
        </p:txBody>
      </p:sp>
      <p:pic>
        <p:nvPicPr>
          <p:cNvPr id="368" name="Screenshot 2021-05-26 at 13.47.03.png" descr="Screenshot 2021-05-26 at 13.47.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742950"/>
            <a:ext cx="23469600" cy="1223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Line Line" descr="Line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22197" y="7570792"/>
            <a:ext cx="6195706" cy="762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Amortisationsrechnung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Amortisationsrechnung</a:t>
            </a:r>
          </a:p>
        </p:txBody>
      </p:sp>
      <p:sp>
        <p:nvSpPr>
          <p:cNvPr id="373" name="73,13€ * 60 Anträge pro Jahr = 4387,80€ (365,65€ pro Monat)"/>
          <p:cNvSpPr txBox="1"/>
          <p:nvPr/>
        </p:nvSpPr>
        <p:spPr>
          <a:xfrm>
            <a:off x="5436970" y="3410550"/>
            <a:ext cx="1276966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285" cap="none" spc="139" sz="3500">
                <a:solidFill>
                  <a:srgbClr val="929292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73,13€ * 60 Anträge pro Jahr = 4387,80€ (365,65€ pro Monat)</a:t>
            </a:r>
          </a:p>
        </p:txBody>
      </p:sp>
      <p:graphicFrame>
        <p:nvGraphicFramePr>
          <p:cNvPr id="374" name="2D Line Chart"/>
          <p:cNvGraphicFramePr/>
          <p:nvPr/>
        </p:nvGraphicFramePr>
        <p:xfrm>
          <a:off x="1616241" y="3580261"/>
          <a:ext cx="19335427" cy="915466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375" name="Nach 1,3 Jahren"/>
          <p:cNvSpPr txBox="1"/>
          <p:nvPr/>
        </p:nvSpPr>
        <p:spPr>
          <a:xfrm>
            <a:off x="13567613" y="8248894"/>
            <a:ext cx="339248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285" cap="none" spc="139" sz="3500">
                <a:solidFill>
                  <a:srgbClr val="5E5E5E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Nach 1,3 Jahren</a:t>
            </a:r>
          </a:p>
        </p:txBody>
      </p:sp>
      <p:sp>
        <p:nvSpPr>
          <p:cNvPr id="376" name="Oval"/>
          <p:cNvSpPr/>
          <p:nvPr/>
        </p:nvSpPr>
        <p:spPr>
          <a:xfrm>
            <a:off x="13176206" y="8851975"/>
            <a:ext cx="885717" cy="443858"/>
          </a:xfrm>
          <a:prstGeom prst="ellipse">
            <a:avLst/>
          </a:prstGeom>
          <a:ln w="25400">
            <a:solidFill>
              <a:srgbClr val="5E5E5E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5E5E5E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19768431" y="9228926"/>
            <a:ext cx="1" cy="936947"/>
          </a:xfrm>
          <a:prstGeom prst="line">
            <a:avLst/>
          </a:prstGeom>
          <a:ln w="25400">
            <a:solidFill>
              <a:srgbClr val="5E5E5E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8" name="Deckung"/>
          <p:cNvSpPr txBox="1"/>
          <p:nvPr/>
        </p:nvSpPr>
        <p:spPr>
          <a:xfrm>
            <a:off x="19956464" y="9505863"/>
            <a:ext cx="188296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285" cap="none" spc="139" sz="3500">
                <a:solidFill>
                  <a:srgbClr val="5E5E5E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Deckung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4">
                                            <p:graphicEl>
                                              <a:chart bldStep="gridLegend" categoryIdx="-3" seriesIdx="-3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4">
                                            <p:graphicEl>
                                              <a:chart bldStep="series" categoryIdx="-4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4">
                                            <p:graphicEl>
                                              <a:chart bldStep="series" categoryIdx="-4" seriesIdx="1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74">
                                            <p:graphicEl>
                                              <a:chart bldStep="series" categoryIdx="-4" seriesIdx="2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8" grpId="5"/>
      <p:bldP build="whole" bldLvl="1" animBg="1" rev="0" advAuto="0" spid="375" grpId="2"/>
      <p:bldP build="whole" bldLvl="1" animBg="1" rev="0" advAuto="0" spid="376" grpId="3"/>
      <p:bldGraphic spid="374" grpId="1">
        <p:bldSub>
          <a:bldChart bld="series"/>
        </p:bldSub>
      </p:bldGraphic>
      <p:bldP build="whole" bldLvl="1" animBg="1" rev="0" advAuto="0" spid="377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ferent"/>
          <p:cNvSpPr txBox="1"/>
          <p:nvPr/>
        </p:nvSpPr>
        <p:spPr>
          <a:xfrm>
            <a:off x="9140369" y="5991860"/>
            <a:ext cx="8830768" cy="173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279" sz="12800">
                <a:solidFill>
                  <a:srgbClr val="FFFFFF"/>
                </a:solidFill>
              </a:defRPr>
            </a:lvl1pPr>
          </a:lstStyle>
          <a:p>
            <a:pPr/>
            <a:r>
              <a:t>Referent</a:t>
            </a:r>
          </a:p>
        </p:txBody>
      </p:sp>
      <p:pic>
        <p:nvPicPr>
          <p:cNvPr id="176" name="person.png" descr="pers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9129" y="4742027"/>
            <a:ext cx="3660669" cy="366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entwurf.png" descr="entwur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6931" y="5283706"/>
            <a:ext cx="2674454" cy="2674454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Entwurf"/>
          <p:cNvSpPr txBox="1"/>
          <p:nvPr/>
        </p:nvSpPr>
        <p:spPr>
          <a:xfrm>
            <a:off x="10528620" y="5935133"/>
            <a:ext cx="6528449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Entwurf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Anwendungsfälle"/>
          <p:cNvSpPr txBox="1"/>
          <p:nvPr/>
        </p:nvSpPr>
        <p:spPr>
          <a:xfrm>
            <a:off x="2732616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386" name="Akteure"/>
          <p:cNvSpPr txBox="1"/>
          <p:nvPr/>
        </p:nvSpPr>
        <p:spPr>
          <a:xfrm>
            <a:off x="2730172" y="2353905"/>
            <a:ext cx="49064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Akteure</a:t>
            </a:r>
          </a:p>
        </p:txBody>
      </p:sp>
      <p:pic>
        <p:nvPicPr>
          <p:cNvPr id="387" name="akteure.png" descr="akte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35248" y="2156199"/>
            <a:ext cx="3353894" cy="9905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pic>
        <p:nvPicPr>
          <p:cNvPr id="390" name="login.png" descr="log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0281" y="948830"/>
            <a:ext cx="10409532" cy="1181834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Login"/>
          <p:cNvSpPr txBox="1"/>
          <p:nvPr/>
        </p:nvSpPr>
        <p:spPr>
          <a:xfrm>
            <a:off x="2730172" y="2353905"/>
            <a:ext cx="49064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Login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394" name="DASHBOARD"/>
          <p:cNvSpPr txBox="1"/>
          <p:nvPr/>
        </p:nvSpPr>
        <p:spPr>
          <a:xfrm>
            <a:off x="2730172" y="2353905"/>
            <a:ext cx="4906440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DASHBOARD</a:t>
            </a:r>
          </a:p>
        </p:txBody>
      </p:sp>
      <p:pic>
        <p:nvPicPr>
          <p:cNvPr id="395" name="dashboard.png" descr="dashbo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04915" y="961885"/>
            <a:ext cx="10409531" cy="118183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398" name="Anträge - Erstellen"/>
          <p:cNvSpPr txBox="1"/>
          <p:nvPr/>
        </p:nvSpPr>
        <p:spPr>
          <a:xfrm>
            <a:off x="2730172" y="2353905"/>
            <a:ext cx="590718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Anträge - Erstellen</a:t>
            </a:r>
          </a:p>
        </p:txBody>
      </p:sp>
      <p:pic>
        <p:nvPicPr>
          <p:cNvPr id="399" name="antraege1.png" descr="antrae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83353" y="741211"/>
            <a:ext cx="10549201" cy="119769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402" name="Anträge - verwalten"/>
          <p:cNvSpPr txBox="1"/>
          <p:nvPr/>
        </p:nvSpPr>
        <p:spPr>
          <a:xfrm>
            <a:off x="2730172" y="2353905"/>
            <a:ext cx="661696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Anträge - verwalten</a:t>
            </a:r>
          </a:p>
        </p:txBody>
      </p:sp>
      <p:pic>
        <p:nvPicPr>
          <p:cNvPr id="403" name="antraege2.png" descr="antrae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07873" y="759828"/>
            <a:ext cx="10516404" cy="11939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406" name="Verwaltung"/>
          <p:cNvSpPr txBox="1"/>
          <p:nvPr/>
        </p:nvSpPr>
        <p:spPr>
          <a:xfrm>
            <a:off x="2730172" y="2353905"/>
            <a:ext cx="661696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Verwaltung</a:t>
            </a:r>
          </a:p>
        </p:txBody>
      </p:sp>
      <p:pic>
        <p:nvPicPr>
          <p:cNvPr id="407" name="verwaltung.png" descr="verwaltu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35644" y="760914"/>
            <a:ext cx="10516405" cy="1193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Anwendungsfälle"/>
          <p:cNvSpPr txBox="1"/>
          <p:nvPr/>
        </p:nvSpPr>
        <p:spPr>
          <a:xfrm>
            <a:off x="2732616" y="1822393"/>
            <a:ext cx="490155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Anwendungsfälle</a:t>
            </a:r>
          </a:p>
        </p:txBody>
      </p:sp>
      <p:sp>
        <p:nvSpPr>
          <p:cNvPr id="410" name="Administration"/>
          <p:cNvSpPr txBox="1"/>
          <p:nvPr/>
        </p:nvSpPr>
        <p:spPr>
          <a:xfrm>
            <a:off x="2730172" y="2353905"/>
            <a:ext cx="661696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349" sz="3500">
                <a:solidFill>
                  <a:srgbClr val="A01644"/>
                </a:solidFill>
              </a:defRPr>
            </a:lvl1pPr>
          </a:lstStyle>
          <a:p>
            <a:pPr/>
            <a:r>
              <a:t>Administration</a:t>
            </a:r>
          </a:p>
        </p:txBody>
      </p:sp>
      <p:pic>
        <p:nvPicPr>
          <p:cNvPr id="411" name="administrator.png" descr="administra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0622" y="759526"/>
            <a:ext cx="10442163" cy="11855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Anwendungsfälle Zusammengefasst"/>
          <p:cNvSpPr txBox="1"/>
          <p:nvPr/>
        </p:nvSpPr>
        <p:spPr>
          <a:xfrm>
            <a:off x="5388876" y="5473700"/>
            <a:ext cx="13606248" cy="27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90000"/>
              </a:lnSpc>
              <a:defRPr spc="700" sz="10000">
                <a:solidFill>
                  <a:srgbClr val="A01644"/>
                </a:solidFill>
              </a:defRPr>
            </a:lvl1pPr>
          </a:lstStyle>
          <a:p>
            <a:pPr/>
            <a:r>
              <a:t>Anwendungsfälle Zusammengefasst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atrivio_R9A9650_by_philip_herzhoff.jpg" descr="atrivio_R9A9650_by_philip_herzhoff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9024" t="0" r="23197" b="0"/>
          <a:stretch>
            <a:fillRect/>
          </a:stretch>
        </p:blipFill>
        <p:spPr>
          <a:xfrm>
            <a:off x="4054294" y="2206256"/>
            <a:ext cx="6968249" cy="9722929"/>
          </a:xfrm>
          <a:prstGeom prst="rect">
            <a:avLst/>
          </a:prstGeom>
        </p:spPr>
      </p:pic>
      <p:sp>
        <p:nvSpPr>
          <p:cNvPr id="179" name="Maximilian Müller"/>
          <p:cNvSpPr txBox="1"/>
          <p:nvPr>
            <p:ph type="body" idx="22"/>
          </p:nvPr>
        </p:nvSpPr>
        <p:spPr>
          <a:xfrm>
            <a:off x="9539806" y="4422465"/>
            <a:ext cx="12922251" cy="137160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700" sz="10000">
                <a:solidFill>
                  <a:srgbClr val="A01644"/>
                </a:solidFill>
              </a:defRPr>
            </a:lvl1pPr>
          </a:lstStyle>
          <a:p>
            <a:pPr/>
            <a:r>
              <a:t>Maximilian Müller</a:t>
            </a:r>
          </a:p>
        </p:txBody>
      </p:sp>
      <p:sp>
        <p:nvSpPr>
          <p:cNvPr id="180" name="Prüfungsanwärter"/>
          <p:cNvSpPr txBox="1"/>
          <p:nvPr>
            <p:ph type="body" idx="23"/>
          </p:nvPr>
        </p:nvSpPr>
        <p:spPr>
          <a:xfrm>
            <a:off x="12441401" y="5593784"/>
            <a:ext cx="3732975" cy="635001"/>
          </a:xfrm>
          <a:prstGeom prst="rect">
            <a:avLst/>
          </a:prstGeom>
        </p:spPr>
        <p:txBody>
          <a:bodyPr/>
          <a:lstStyle>
            <a:lvl1pPr>
              <a:defRPr baseline="20000" spc="139" sz="3500"/>
            </a:lvl1pPr>
          </a:lstStyle>
          <a:p>
            <a:pPr/>
            <a:r>
              <a:t>Prüfungsanwärter</a:t>
            </a:r>
          </a:p>
        </p:txBody>
      </p:sp>
      <p:sp>
        <p:nvSpPr>
          <p:cNvPr id="181" name="21 Jahre…"/>
          <p:cNvSpPr txBox="1"/>
          <p:nvPr>
            <p:ph type="body" idx="24"/>
          </p:nvPr>
        </p:nvSpPr>
        <p:spPr>
          <a:xfrm>
            <a:off x="12296934" y="6513234"/>
            <a:ext cx="7140153" cy="3429001"/>
          </a:xfrm>
          <a:prstGeom prst="rect">
            <a:avLst/>
          </a:prstGeom>
        </p:spPr>
        <p:txBody>
          <a:bodyPr/>
          <a:lstStyle/>
          <a:p>
            <a:pPr>
              <a:defRPr baseline="14000" spc="199" sz="5000"/>
            </a:pPr>
            <a:r>
              <a:t>21 Jahre</a:t>
            </a:r>
          </a:p>
          <a:p>
            <a:pPr>
              <a:defRPr baseline="14000" spc="199" sz="5000"/>
            </a:pPr>
            <a:r>
              <a:t>Berufsschule Kempten</a:t>
            </a:r>
          </a:p>
          <a:p>
            <a:pPr>
              <a:defRPr baseline="14000" spc="199" sz="5000"/>
            </a:pPr>
            <a:r>
              <a:t>Kundenentwicklung</a:t>
            </a:r>
          </a:p>
          <a:p>
            <a:pPr>
              <a:defRPr baseline="14000" spc="199" sz="5000"/>
            </a:pPr>
            <a:r>
              <a:t>Full Stack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 isContent="1" isInverted="0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1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202104121_entwurf_use_case_3.png" descr="202104121_entwurf_use_case_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94920" y="372862"/>
            <a:ext cx="11299603" cy="12203571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(Auszug aus der Projektdokumentation)"/>
          <p:cNvSpPr txBox="1"/>
          <p:nvPr/>
        </p:nvSpPr>
        <p:spPr>
          <a:xfrm>
            <a:off x="8931427" y="12656490"/>
            <a:ext cx="6521146" cy="551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5000" cap="none" spc="111" sz="2800">
                <a:solidFill>
                  <a:srgbClr val="636463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(Auszug aus der Projektdokumentation)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2560px-Logo.min.svg.png" descr="2560px-Logo.mi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2701" y="5652453"/>
            <a:ext cx="8318598" cy="2411094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Back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Backend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2560px-Logo.min.svg.png" descr="2560px-Logo.mi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984" y="6045078"/>
            <a:ext cx="5609378" cy="1625844"/>
          </a:xfrm>
          <a:prstGeom prst="rect">
            <a:avLst/>
          </a:prstGeom>
          <a:ln w="12700">
            <a:miter lim="400000"/>
          </a:ln>
        </p:spPr>
      </p:pic>
      <p:sp>
        <p:nvSpPr>
          <p:cNvPr id="422" name="Back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423" name="php8.png" descr="php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5422" y="5892842"/>
            <a:ext cx="3935594" cy="1930316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Line"/>
          <p:cNvSpPr/>
          <p:nvPr/>
        </p:nvSpPr>
        <p:spPr>
          <a:xfrm>
            <a:off x="12625209" y="6858000"/>
            <a:ext cx="1357093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2560px-Logo.min.svg.png" descr="2560px-Logo.mi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2984" y="4362307"/>
            <a:ext cx="5609379" cy="1625844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Back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428" name="php8.png" descr="php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45422" y="4210071"/>
            <a:ext cx="3935594" cy="193031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Line"/>
          <p:cNvSpPr/>
          <p:nvPr/>
        </p:nvSpPr>
        <p:spPr>
          <a:xfrm>
            <a:off x="12689932" y="5175229"/>
            <a:ext cx="13570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0" name="Sicherheit…"/>
          <p:cNvSpPr txBox="1"/>
          <p:nvPr/>
        </p:nvSpPr>
        <p:spPr>
          <a:xfrm>
            <a:off x="5913670" y="6551202"/>
            <a:ext cx="6361642" cy="42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Sicherheit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Schnelle Ergebnisse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Open Source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Modular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MVC</a:t>
            </a:r>
          </a:p>
        </p:txBody>
      </p:sp>
      <p:sp>
        <p:nvSpPr>
          <p:cNvPr id="431" name="Marktanteil…"/>
          <p:cNvSpPr txBox="1"/>
          <p:nvPr/>
        </p:nvSpPr>
        <p:spPr>
          <a:xfrm>
            <a:off x="14405984" y="6551202"/>
            <a:ext cx="4098502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Marktanteil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JIT Compiler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Community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0" grpId="1"/>
      <p:bldP build="p" bldLvl="5" animBg="1" rev="0" advAuto="0" spid="431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2560px-Logo.min.svg.png" descr="2560px-Logo.min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8698" y="5052808"/>
            <a:ext cx="7032010" cy="2038184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Back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Backend</a:t>
            </a:r>
          </a:p>
        </p:txBody>
      </p:sp>
      <p:pic>
        <p:nvPicPr>
          <p:cNvPr id="435" name="laratrust.jpeg" descr="laratrus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95284" y="3508561"/>
            <a:ext cx="7690018" cy="5126679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+"/>
          <p:cNvSpPr txBox="1"/>
          <p:nvPr/>
        </p:nvSpPr>
        <p:spPr>
          <a:xfrm>
            <a:off x="12021553" y="5798447"/>
            <a:ext cx="51960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37" name="Benutzerrollen und -berechtigungen…"/>
          <p:cNvSpPr txBox="1"/>
          <p:nvPr/>
        </p:nvSpPr>
        <p:spPr>
          <a:xfrm>
            <a:off x="5524076" y="7642039"/>
            <a:ext cx="13335848" cy="256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Benutzerrollen und -berechtigungen 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Überprüfung von Rollen und Berechtigungen</a:t>
            </a:r>
          </a:p>
          <a:p>
            <a:pPr marL="370416" indent="-370416">
              <a:buSzPct val="125000"/>
              <a:buChar char="•"/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Helper Funktionen, Middleware, ect.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37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ont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Frontend</a:t>
            </a:r>
          </a:p>
        </p:txBody>
      </p:sp>
      <p:pic>
        <p:nvPicPr>
          <p:cNvPr id="440" name="bootstrap-logo.png" descr="bootstrap-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021" y="9687525"/>
            <a:ext cx="1737675" cy="1384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480px-Unofficial_JavaScript_logo_2.svg.png" descr="480px-Unofficial_JavaScript_logo_2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6087" y="3622543"/>
            <a:ext cx="1466529" cy="146652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iconfinder_JQuery_logo_282806.png" descr="iconfinder_JQuery_logo_2828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9662" y="4869594"/>
            <a:ext cx="3070705" cy="3070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2560px-Sass_Logo_Color.svg.png" descr="2560px-Sass_Logo_Color.sv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26212" y="7537860"/>
            <a:ext cx="1846280" cy="1384710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Javascript ECMAScript 2020 (Juni 2020)"/>
          <p:cNvSpPr txBox="1"/>
          <p:nvPr/>
        </p:nvSpPr>
        <p:spPr>
          <a:xfrm>
            <a:off x="6816677" y="3936707"/>
            <a:ext cx="1192974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Javascript ECMAScript 2020 (Juni 2020)</a:t>
            </a:r>
          </a:p>
        </p:txBody>
      </p:sp>
      <p:sp>
        <p:nvSpPr>
          <p:cNvPr id="445" name="jQuery 3.5.1"/>
          <p:cNvSpPr txBox="1"/>
          <p:nvPr/>
        </p:nvSpPr>
        <p:spPr>
          <a:xfrm>
            <a:off x="6816677" y="5985846"/>
            <a:ext cx="350139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jQuery 3.5.1</a:t>
            </a:r>
          </a:p>
        </p:txBody>
      </p:sp>
      <p:sp>
        <p:nvSpPr>
          <p:cNvPr id="446" name="Sass (Syntactically Awesome Stylesheets) 1.34.0"/>
          <p:cNvSpPr txBox="1"/>
          <p:nvPr/>
        </p:nvSpPr>
        <p:spPr>
          <a:xfrm>
            <a:off x="6816677" y="7811114"/>
            <a:ext cx="1429766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Sass (Syntactically Awesome Stylesheets) 1.34.0</a:t>
            </a:r>
          </a:p>
        </p:txBody>
      </p:sp>
      <p:sp>
        <p:nvSpPr>
          <p:cNvPr id="447" name="Bootstrap v5.0"/>
          <p:cNvSpPr txBox="1"/>
          <p:nvPr/>
        </p:nvSpPr>
        <p:spPr>
          <a:xfrm>
            <a:off x="6816677" y="9960780"/>
            <a:ext cx="440055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Bootstrap v5.0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6" grpId="6"/>
      <p:bldP build="whole" bldLvl="1" animBg="1" rev="0" advAuto="0" spid="445" grpId="4"/>
      <p:bldP build="whole" bldLvl="1" animBg="1" rev="0" advAuto="0" spid="442" grpId="3"/>
      <p:bldP build="whole" bldLvl="1" animBg="1" rev="0" advAuto="0" spid="447" grpId="8"/>
      <p:bldP build="whole" bldLvl="1" animBg="1" rev="0" advAuto="0" spid="443" grpId="5"/>
      <p:bldP build="whole" bldLvl="1" animBg="1" rev="0" advAuto="0" spid="441" grpId="2"/>
      <p:bldP build="whole" bldLvl="1" animBg="1" rev="0" advAuto="0" spid="444" grpId="1"/>
      <p:bldP build="whole" bldLvl="1" animBg="1" rev="0" advAuto="0" spid="440" grpId="7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Frontend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Frontend</a:t>
            </a:r>
          </a:p>
        </p:txBody>
      </p:sp>
      <p:pic>
        <p:nvPicPr>
          <p:cNvPr id="450" name="480px-Unofficial_JavaScript_logo_2.svg.png" descr="480px-Unofficial_JavaScript_logo_2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7471" y="3606643"/>
            <a:ext cx="1846279" cy="1846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iconfinder_JQuery_logo_282806.png" descr="iconfinder_JQuery_logo_2828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5589" y="5329200"/>
            <a:ext cx="3570044" cy="3570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2560px-Sass_Logo_Color.svg.png" descr="2560px-Sass_Logo_Color.sv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8498" y="8913483"/>
            <a:ext cx="2461705" cy="1846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53" name="logo.png" descr="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47298" y="5929818"/>
            <a:ext cx="7421113" cy="1907226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Line"/>
          <p:cNvSpPr/>
          <p:nvPr/>
        </p:nvSpPr>
        <p:spPr>
          <a:xfrm>
            <a:off x="9449499" y="4580223"/>
            <a:ext cx="1695018" cy="790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5" name="Line"/>
          <p:cNvSpPr/>
          <p:nvPr/>
        </p:nvSpPr>
        <p:spPr>
          <a:xfrm flipV="1">
            <a:off x="15814017" y="7922519"/>
            <a:ext cx="1" cy="19072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56" name="download.png" descr="download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3128373" y="10354350"/>
            <a:ext cx="2063932" cy="802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7" name="1280px-Node.js_logo.svg.png" descr="1280px-Node.js_logo.svg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286258" y="10051863"/>
            <a:ext cx="2301080" cy="1407614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+"/>
          <p:cNvSpPr txBox="1"/>
          <p:nvPr/>
        </p:nvSpPr>
        <p:spPr>
          <a:xfrm>
            <a:off x="15554213" y="10354349"/>
            <a:ext cx="51960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+</a:t>
            </a:r>
          </a:p>
        </p:txBody>
      </p:sp>
      <p:sp>
        <p:nvSpPr>
          <p:cNvPr id="459" name="Line"/>
          <p:cNvSpPr/>
          <p:nvPr/>
        </p:nvSpPr>
        <p:spPr>
          <a:xfrm flipV="1">
            <a:off x="9448540" y="8881789"/>
            <a:ext cx="1695018" cy="79040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0" name="Line"/>
          <p:cNvSpPr/>
          <p:nvPr/>
        </p:nvSpPr>
        <p:spPr>
          <a:xfrm>
            <a:off x="9331343" y="7114222"/>
            <a:ext cx="187024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" grpId="6"/>
      <p:bldP build="whole" bldLvl="1" animBg="1" rev="0" advAuto="0" spid="456" grpId="8"/>
      <p:bldP build="whole" bldLvl="1" animBg="1" rev="0" advAuto="0" spid="458" grpId="7"/>
      <p:bldP build="whole" bldLvl="1" animBg="1" rev="0" advAuto="0" spid="459" grpId="3"/>
      <p:bldP build="whole" bldLvl="1" animBg="1" rev="0" advAuto="0" spid="455" grpId="5"/>
      <p:bldP build="whole" bldLvl="1" animBg="1" rev="0" advAuto="0" spid="460" grpId="2"/>
      <p:bldP build="whole" bldLvl="1" animBg="1" rev="0" advAuto="0" spid="454" grpId="1"/>
      <p:bldP build="whole" bldLvl="1" animBg="1" rev="0" advAuto="0" spid="453" grpId="4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Datenmodell"/>
          <p:cNvSpPr txBox="1"/>
          <p:nvPr/>
        </p:nvSpPr>
        <p:spPr>
          <a:xfrm>
            <a:off x="3155950" y="1694123"/>
            <a:ext cx="1483769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Datenmodell</a:t>
            </a:r>
          </a:p>
        </p:txBody>
      </p:sp>
      <p:pic>
        <p:nvPicPr>
          <p:cNvPr id="463" name="20210422_ER_Model_präsi.png" descr="20210422_ER_Model_präsi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2192" y="2635706"/>
            <a:ext cx="20259616" cy="10053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6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Umsetzung"/>
          <p:cNvSpPr txBox="1"/>
          <p:nvPr/>
        </p:nvSpPr>
        <p:spPr>
          <a:xfrm>
            <a:off x="10630220" y="5935133"/>
            <a:ext cx="8435300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Umsetzung</a:t>
            </a:r>
          </a:p>
        </p:txBody>
      </p:sp>
      <p:pic>
        <p:nvPicPr>
          <p:cNvPr id="466" name="reparatur.png" descr="reparatu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5433" y="5255461"/>
            <a:ext cx="2717450" cy="2717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modell"/>
          <p:cNvSpPr txBox="1"/>
          <p:nvPr/>
        </p:nvSpPr>
        <p:spPr>
          <a:xfrm>
            <a:off x="3082843" y="1694123"/>
            <a:ext cx="5384816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modell</a:t>
            </a:r>
          </a:p>
        </p:txBody>
      </p:sp>
      <p:pic>
        <p:nvPicPr>
          <p:cNvPr id="469" name="code.png" descr="code.png"/>
          <p:cNvPicPr>
            <a:picLocks noChangeAspect="1"/>
          </p:cNvPicPr>
          <p:nvPr/>
        </p:nvPicPr>
        <p:blipFill>
          <a:blip r:embed="rId2">
            <a:extLst/>
          </a:blip>
          <a:srcRect l="4805" t="3163" r="5909" b="24822"/>
          <a:stretch>
            <a:fillRect/>
          </a:stretch>
        </p:blipFill>
        <p:spPr>
          <a:xfrm>
            <a:off x="12786611" y="942379"/>
            <a:ext cx="10233341" cy="11831237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graphicFrame>
        <p:nvGraphicFramePr>
          <p:cNvPr id="470" name="Table"/>
          <p:cNvGraphicFramePr/>
          <p:nvPr/>
        </p:nvGraphicFramePr>
        <p:xfrm>
          <a:off x="6710809" y="4080933"/>
          <a:ext cx="4894559" cy="64133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4894558"/>
              </a:tblGrid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rgbClr val="FFFFFF"/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requests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  <a:lnT w="38100">
                      <a:solidFill>
                        <a:srgbClr val="A01644"/>
                      </a:solidFill>
                      <a:miter lim="400000"/>
                    </a:lnT>
                    <a:solidFill>
                      <a:srgbClr val="A01644"/>
                    </a:solidFill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request_type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request_comment_id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granted_comment_id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rejected_comment_id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granted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rejected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created_at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</a:tcPr>
                </a:tc>
              </a:tr>
              <a:tr h="64133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updated_at</a:t>
                      </a:r>
                    </a:p>
                  </a:txBody>
                  <a:tcPr marL="50800" marR="50800" marT="50800" marB="50800" anchor="ctr" anchorCtr="0" horzOverflow="overflow">
                    <a:lnL w="38100">
                      <a:solidFill>
                        <a:srgbClr val="A01644"/>
                      </a:solidFill>
                      <a:miter lim="400000"/>
                    </a:lnL>
                    <a:lnR w="38100">
                      <a:solidFill>
                        <a:srgbClr val="A01644"/>
                      </a:solidFill>
                      <a:miter lim="400000"/>
                    </a:lnR>
                    <a:lnB w="38100">
                      <a:solidFill>
                        <a:srgbClr val="A0164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471" name="Line"/>
          <p:cNvSpPr/>
          <p:nvPr/>
        </p:nvSpPr>
        <p:spPr>
          <a:xfrm flipH="1" flipV="1">
            <a:off x="10804678" y="4506223"/>
            <a:ext cx="3472917" cy="16152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472" name="Screenshot 2021-05-25 at 13.29.25.png" descr="Screenshot 2021-05-25 at 13.29.25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363966" y="5670486"/>
            <a:ext cx="4165601" cy="2768601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73" name="Line"/>
          <p:cNvSpPr/>
          <p:nvPr/>
        </p:nvSpPr>
        <p:spPr>
          <a:xfrm flipV="1">
            <a:off x="4786505" y="4492908"/>
            <a:ext cx="1985577" cy="16394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50">
        <p14:prism dir="r" isContent="1" isInverted="0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1" grpId="5"/>
      <p:bldP build="whole" bldLvl="1" animBg="1" rev="0" advAuto="0" spid="472" grpId="1"/>
      <p:bldP build="whole" bldLvl="1" animBg="1" rev="0" advAuto="0" spid="470" grpId="2"/>
      <p:bldP build="whole" bldLvl="1" animBg="1" rev="0" advAuto="0" spid="469" grpId="4"/>
      <p:bldP build="whole" bldLvl="1" animBg="1" rev="0" advAuto="0" spid="473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org_3c5ab25209dc2b52_1555347782000.jpg" descr="org_3c5ab25209dc2b52_1555347782000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6246" t="997" r="4752" b="690"/>
          <a:stretch>
            <a:fillRect/>
          </a:stretch>
        </p:blipFill>
        <p:spPr>
          <a:xfrm>
            <a:off x="4233" y="-21432"/>
            <a:ext cx="14689268" cy="13758898"/>
          </a:xfrm>
          <a:prstGeom prst="rect">
            <a:avLst/>
          </a:prstGeom>
        </p:spPr>
      </p:pic>
      <p:sp>
        <p:nvSpPr>
          <p:cNvPr id="184" name="Kempten…"/>
          <p:cNvSpPr txBox="1"/>
          <p:nvPr>
            <p:ph type="body" idx="23"/>
          </p:nvPr>
        </p:nvSpPr>
        <p:spPr>
          <a:xfrm>
            <a:off x="15732179" y="5522646"/>
            <a:ext cx="7843585" cy="5156201"/>
          </a:xfrm>
          <a:prstGeom prst="rect">
            <a:avLst/>
          </a:prstGeom>
        </p:spPr>
        <p:txBody>
          <a:bodyPr/>
          <a:lstStyle/>
          <a:p>
            <a:pPr marL="793749" indent="-793749">
              <a:buSzPct val="125000"/>
              <a:buChar char="•"/>
              <a:defRPr baseline="14000" spc="199" sz="5000"/>
            </a:pPr>
            <a:r>
              <a:t>Kempten</a:t>
            </a:r>
          </a:p>
          <a:p>
            <a:pPr marL="793749" indent="-793749">
              <a:buSzPct val="125000"/>
              <a:buChar char="•"/>
              <a:defRPr baseline="14000" spc="199" sz="5000"/>
            </a:pPr>
            <a:r>
              <a:t>18 Jahren</a:t>
            </a:r>
          </a:p>
          <a:p>
            <a:pPr marL="793749" indent="-793749">
              <a:buSzPct val="125000"/>
              <a:buChar char="•"/>
              <a:defRPr baseline="14000" spc="199" sz="5000"/>
            </a:pPr>
            <a:r>
              <a:t>50 Mitarbeiter</a:t>
            </a:r>
          </a:p>
          <a:p>
            <a:pPr marL="793749" indent="-793749">
              <a:buSzPct val="125000"/>
              <a:buChar char="•"/>
              <a:defRPr baseline="14000" spc="199" sz="5000"/>
            </a:pPr>
            <a:r>
              <a:t>Softwarehaus</a:t>
            </a:r>
          </a:p>
          <a:p>
            <a:pPr marL="793749" indent="-793749">
              <a:buSzPct val="125000"/>
              <a:buChar char="•"/>
              <a:defRPr baseline="14000" spc="199" sz="5000"/>
            </a:pPr>
            <a:r>
              <a:t>Kundenprojekte</a:t>
            </a:r>
          </a:p>
          <a:p>
            <a:pPr marL="793749" indent="-793749">
              <a:buSzPct val="125000"/>
              <a:buChar char="•"/>
              <a:defRPr baseline="14000" spc="199" sz="5000"/>
            </a:pPr>
            <a:r>
              <a:t>Eigenentwicklungen</a:t>
            </a:r>
          </a:p>
        </p:txBody>
      </p:sp>
      <p:sp>
        <p:nvSpPr>
          <p:cNvPr id="185" name="Atrivio"/>
          <p:cNvSpPr txBox="1"/>
          <p:nvPr/>
        </p:nvSpPr>
        <p:spPr>
          <a:xfrm>
            <a:off x="15704573" y="3231319"/>
            <a:ext cx="5064761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A01644"/>
                </a:solidFill>
              </a:defRPr>
            </a:lvl1pPr>
          </a:lstStyle>
          <a:p>
            <a:pPr/>
            <a:r>
              <a:t>Atrivio</a:t>
            </a:r>
          </a:p>
        </p:txBody>
      </p:sp>
      <p:sp>
        <p:nvSpPr>
          <p:cNvPr id="186" name="Projektumfeld"/>
          <p:cNvSpPr txBox="1"/>
          <p:nvPr/>
        </p:nvSpPr>
        <p:spPr>
          <a:xfrm>
            <a:off x="15693679" y="4467359"/>
            <a:ext cx="2908428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20000" cap="none" i="1" spc="139" sz="3500">
                <a:solidFill>
                  <a:srgbClr val="636463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Projektumfeld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8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creenshot 2021-05-25 at 13.58.31.png" descr="Screenshot 2021-05-25 at 13.58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96287" y="3042410"/>
            <a:ext cx="13191426" cy="8714914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76" name="Bootstrap Beispiel Form Komponente"/>
          <p:cNvSpPr txBox="1"/>
          <p:nvPr/>
        </p:nvSpPr>
        <p:spPr>
          <a:xfrm>
            <a:off x="9214988" y="11886827"/>
            <a:ext cx="548322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28000" cap="none" i="1" spc="99" sz="2500">
                <a:solidFill>
                  <a:srgbClr val="5E5E5E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Bootstrap Beispiel Form Komponente</a:t>
            </a:r>
          </a:p>
        </p:txBody>
      </p:sp>
      <p:sp>
        <p:nvSpPr>
          <p:cNvPr id="477" name="View"/>
          <p:cNvSpPr txBox="1"/>
          <p:nvPr/>
        </p:nvSpPr>
        <p:spPr>
          <a:xfrm>
            <a:off x="3065564" y="1694123"/>
            <a:ext cx="199762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5" grpId="1"/>
      <p:bldP build="whole" bldLvl="1" animBg="1" rev="0" advAuto="0" spid="476" grpId="2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Screenshot 2021-05-25 at 13.58.31.png" descr="Screenshot 2021-05-25 at 13.58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7638" y="4470289"/>
            <a:ext cx="7589407" cy="5013941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80" name="Bootstrap Beispiel Form Komponente"/>
          <p:cNvSpPr txBox="1"/>
          <p:nvPr/>
        </p:nvSpPr>
        <p:spPr>
          <a:xfrm>
            <a:off x="2290728" y="9640172"/>
            <a:ext cx="548322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28000" cap="none" i="1" spc="99" sz="2500">
                <a:solidFill>
                  <a:srgbClr val="5E5E5E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Bootstrap Beispiel Form Komponente</a:t>
            </a:r>
          </a:p>
        </p:txBody>
      </p:sp>
      <p:pic>
        <p:nvPicPr>
          <p:cNvPr id="481" name="code2.png" descr="code2.png"/>
          <p:cNvPicPr>
            <a:picLocks noChangeAspect="1"/>
          </p:cNvPicPr>
          <p:nvPr/>
        </p:nvPicPr>
        <p:blipFill>
          <a:blip r:embed="rId3">
            <a:extLst/>
          </a:blip>
          <a:srcRect l="4023" t="5654" r="4023" b="5654"/>
          <a:stretch>
            <a:fillRect/>
          </a:stretch>
        </p:blipFill>
        <p:spPr>
          <a:xfrm>
            <a:off x="9949474" y="2429468"/>
            <a:ext cx="13196952" cy="9095572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82" name="Line"/>
          <p:cNvSpPr/>
          <p:nvPr/>
        </p:nvSpPr>
        <p:spPr>
          <a:xfrm flipV="1">
            <a:off x="6015318" y="4823442"/>
            <a:ext cx="4609811" cy="249360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3" name="Rectangle"/>
          <p:cNvSpPr/>
          <p:nvPr/>
        </p:nvSpPr>
        <p:spPr>
          <a:xfrm>
            <a:off x="16497051" y="5974259"/>
            <a:ext cx="3755858" cy="414506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4" name="Rectangle"/>
          <p:cNvSpPr/>
          <p:nvPr/>
        </p:nvSpPr>
        <p:spPr>
          <a:xfrm>
            <a:off x="16640984" y="8929126"/>
            <a:ext cx="5445126" cy="414506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85" name="View"/>
          <p:cNvSpPr txBox="1"/>
          <p:nvPr/>
        </p:nvSpPr>
        <p:spPr>
          <a:xfrm>
            <a:off x="3065564" y="1694123"/>
            <a:ext cx="199762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2" grpId="4"/>
      <p:bldP build="whole" bldLvl="1" animBg="1" rev="0" advAuto="0" spid="481" grpId="1"/>
      <p:bldP build="whole" bldLvl="1" animBg="1" rev="0" advAuto="0" spid="483" grpId="2"/>
      <p:bldP build="whole" bldLvl="1" animBg="1" rev="0" advAuto="0" spid="484" grpId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Screenshot 2021-05-25 at 13.58.31.png" descr="Screenshot 2021-05-25 at 13.58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0197" y="3251089"/>
            <a:ext cx="6729017" cy="4445524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488" name="code2.png" descr="code2.png"/>
          <p:cNvPicPr>
            <a:picLocks noChangeAspect="1"/>
          </p:cNvPicPr>
          <p:nvPr/>
        </p:nvPicPr>
        <p:blipFill>
          <a:blip r:embed="rId3">
            <a:extLst/>
          </a:blip>
          <a:srcRect l="4023" t="5654" r="4023" b="5654"/>
          <a:stretch>
            <a:fillRect/>
          </a:stretch>
        </p:blipFill>
        <p:spPr>
          <a:xfrm>
            <a:off x="1160197" y="7906702"/>
            <a:ext cx="6728836" cy="4637631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489" name="Screenshot 2021-05-25 at 14.12.41.png" descr="Screenshot 2021-05-25 at 14.12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18264" y="3600467"/>
            <a:ext cx="14677457" cy="8193312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90" name="Line"/>
          <p:cNvSpPr/>
          <p:nvPr/>
        </p:nvSpPr>
        <p:spPr>
          <a:xfrm flipV="1">
            <a:off x="7660871" y="6829842"/>
            <a:ext cx="4052601" cy="4052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1" name="Line"/>
          <p:cNvSpPr/>
          <p:nvPr/>
        </p:nvSpPr>
        <p:spPr>
          <a:xfrm>
            <a:off x="7480442" y="7491975"/>
            <a:ext cx="1" cy="80264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2" name="View"/>
          <p:cNvSpPr txBox="1"/>
          <p:nvPr/>
        </p:nvSpPr>
        <p:spPr>
          <a:xfrm>
            <a:off x="3065564" y="1694123"/>
            <a:ext cx="1997625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View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89" grpId="1"/>
      <p:bldP build="whole" bldLvl="1" animBg="1" rev="0" advAuto="0" spid="490" grpId="2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ontroller"/>
          <p:cNvSpPr txBox="1"/>
          <p:nvPr/>
        </p:nvSpPr>
        <p:spPr>
          <a:xfrm>
            <a:off x="2885016" y="1708844"/>
            <a:ext cx="14837692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Controller</a:t>
            </a:r>
          </a:p>
        </p:txBody>
      </p:sp>
      <p:pic>
        <p:nvPicPr>
          <p:cNvPr id="495" name="code5.png" descr="code5.png"/>
          <p:cNvPicPr>
            <a:picLocks noChangeAspect="1"/>
          </p:cNvPicPr>
          <p:nvPr/>
        </p:nvPicPr>
        <p:blipFill>
          <a:blip r:embed="rId2">
            <a:extLst/>
          </a:blip>
          <a:srcRect l="2938" t="23904" r="2938" b="23904"/>
          <a:stretch>
            <a:fillRect/>
          </a:stretch>
        </p:blipFill>
        <p:spPr>
          <a:xfrm>
            <a:off x="2409891" y="6018740"/>
            <a:ext cx="20335184" cy="1406370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496" name="Routing"/>
          <p:cNvSpPr txBox="1"/>
          <p:nvPr/>
        </p:nvSpPr>
        <p:spPr>
          <a:xfrm>
            <a:off x="4197350" y="4711124"/>
            <a:ext cx="2310560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16279" cap="none" spc="17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Routing</a:t>
            </a:r>
          </a:p>
        </p:txBody>
      </p:sp>
      <p:sp>
        <p:nvSpPr>
          <p:cNvPr id="497" name="Line"/>
          <p:cNvSpPr/>
          <p:nvPr/>
        </p:nvSpPr>
        <p:spPr>
          <a:xfrm flipH="1">
            <a:off x="3791273" y="5348922"/>
            <a:ext cx="700280" cy="14387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8" name="Line"/>
          <p:cNvSpPr/>
          <p:nvPr/>
        </p:nvSpPr>
        <p:spPr>
          <a:xfrm flipH="1" flipV="1">
            <a:off x="10200539" y="7219480"/>
            <a:ext cx="627971" cy="1302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99" name="Verzeichnisstruktur"/>
          <p:cNvSpPr txBox="1"/>
          <p:nvPr/>
        </p:nvSpPr>
        <p:spPr>
          <a:xfrm>
            <a:off x="8794750" y="8597324"/>
            <a:ext cx="5393331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16279" cap="none" spc="17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Verzeichnisstruktur</a:t>
            </a:r>
          </a:p>
        </p:txBody>
      </p:sp>
      <p:sp>
        <p:nvSpPr>
          <p:cNvPr id="500" name="HTTP-Header"/>
          <p:cNvSpPr txBox="1"/>
          <p:nvPr/>
        </p:nvSpPr>
        <p:spPr>
          <a:xfrm>
            <a:off x="3232150" y="8597324"/>
            <a:ext cx="5393331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16279" cap="none" spc="17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HTTP-Header</a:t>
            </a:r>
          </a:p>
        </p:txBody>
      </p:sp>
      <p:sp>
        <p:nvSpPr>
          <p:cNvPr id="501" name="Line"/>
          <p:cNvSpPr/>
          <p:nvPr/>
        </p:nvSpPr>
        <p:spPr>
          <a:xfrm flipH="1" flipV="1">
            <a:off x="4367006" y="7161377"/>
            <a:ext cx="627972" cy="13024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2" name="Klasse"/>
          <p:cNvSpPr txBox="1"/>
          <p:nvPr/>
        </p:nvSpPr>
        <p:spPr>
          <a:xfrm>
            <a:off x="14179550" y="4702657"/>
            <a:ext cx="2310560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16279" cap="none" spc="17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Klasse</a:t>
            </a:r>
          </a:p>
        </p:txBody>
      </p:sp>
      <p:sp>
        <p:nvSpPr>
          <p:cNvPr id="503" name="Line"/>
          <p:cNvSpPr/>
          <p:nvPr/>
        </p:nvSpPr>
        <p:spPr>
          <a:xfrm flipH="1">
            <a:off x="13773473" y="5340455"/>
            <a:ext cx="700280" cy="1438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04" name="Methode"/>
          <p:cNvSpPr txBox="1"/>
          <p:nvPr/>
        </p:nvSpPr>
        <p:spPr>
          <a:xfrm>
            <a:off x="17659350" y="4728057"/>
            <a:ext cx="2310560" cy="74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aseline="16279" cap="none" spc="171" sz="4300">
                <a:solidFill>
                  <a:srgbClr val="000000"/>
                </a:solidFill>
                <a:latin typeface="+mn-lt"/>
                <a:ea typeface="+mn-ea"/>
                <a:cs typeface="+mn-cs"/>
                <a:sym typeface="Shentox Light"/>
              </a:defRPr>
            </a:lvl1pPr>
          </a:lstStyle>
          <a:p>
            <a:pPr/>
            <a:r>
              <a:t>Methode</a:t>
            </a:r>
          </a:p>
        </p:txBody>
      </p:sp>
      <p:sp>
        <p:nvSpPr>
          <p:cNvPr id="505" name="Line"/>
          <p:cNvSpPr/>
          <p:nvPr/>
        </p:nvSpPr>
        <p:spPr>
          <a:xfrm flipH="1">
            <a:off x="17253273" y="5365855"/>
            <a:ext cx="700280" cy="14387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99" grpId="7"/>
      <p:bldP build="whole" bldLvl="1" animBg="1" rev="0" advAuto="0" spid="503" grpId="9"/>
      <p:bldP build="whole" bldLvl="1" animBg="1" rev="0" advAuto="0" spid="505" grpId="11"/>
      <p:bldP build="whole" bldLvl="1" animBg="1" rev="0" advAuto="0" spid="500" grpId="5"/>
      <p:bldP build="whole" bldLvl="1" animBg="1" rev="0" advAuto="0" spid="502" grpId="8"/>
      <p:bldP build="whole" bldLvl="1" animBg="1" rev="0" advAuto="0" spid="497" grpId="3"/>
      <p:bldP build="whole" bldLvl="1" animBg="1" rev="0" advAuto="0" spid="495" grpId="1"/>
      <p:bldP build="whole" bldLvl="1" animBg="1" rev="0" advAuto="0" spid="498" grpId="6"/>
      <p:bldP build="whole" bldLvl="1" animBg="1" rev="0" advAuto="0" spid="501" grpId="4"/>
      <p:bldP build="whole" bldLvl="1" animBg="1" rev="0" advAuto="0" spid="504" grpId="10"/>
      <p:bldP build="whole" bldLvl="1" animBg="1" rev="0" advAuto="0" spid="496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ontroller"/>
          <p:cNvSpPr txBox="1"/>
          <p:nvPr/>
        </p:nvSpPr>
        <p:spPr>
          <a:xfrm>
            <a:off x="2885016" y="1708844"/>
            <a:ext cx="14837692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Controller</a:t>
            </a:r>
          </a:p>
        </p:txBody>
      </p:sp>
      <p:pic>
        <p:nvPicPr>
          <p:cNvPr id="508" name="code5.png" descr="code5.png"/>
          <p:cNvPicPr>
            <a:picLocks noChangeAspect="1"/>
          </p:cNvPicPr>
          <p:nvPr/>
        </p:nvPicPr>
        <p:blipFill>
          <a:blip r:embed="rId2">
            <a:extLst/>
          </a:blip>
          <a:srcRect l="2938" t="23904" r="2938" b="23904"/>
          <a:stretch>
            <a:fillRect/>
          </a:stretch>
        </p:blipFill>
        <p:spPr>
          <a:xfrm>
            <a:off x="1309224" y="4732337"/>
            <a:ext cx="9427173" cy="651978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509" name="code6.png" descr="code6.png"/>
          <p:cNvPicPr>
            <a:picLocks noChangeAspect="1"/>
          </p:cNvPicPr>
          <p:nvPr/>
        </p:nvPicPr>
        <p:blipFill>
          <a:blip r:embed="rId3">
            <a:extLst/>
          </a:blip>
          <a:srcRect l="4699" t="3056" r="4699" b="5830"/>
          <a:stretch>
            <a:fillRect/>
          </a:stretch>
        </p:blipFill>
        <p:spPr>
          <a:xfrm>
            <a:off x="11942925" y="609401"/>
            <a:ext cx="8761616" cy="12497117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10" name="Line"/>
          <p:cNvSpPr/>
          <p:nvPr/>
        </p:nvSpPr>
        <p:spPr>
          <a:xfrm flipV="1">
            <a:off x="10469273" y="4155764"/>
            <a:ext cx="2230959" cy="7726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1" name="Rectangle"/>
          <p:cNvSpPr/>
          <p:nvPr/>
        </p:nvSpPr>
        <p:spPr>
          <a:xfrm>
            <a:off x="12436783" y="3938095"/>
            <a:ext cx="7774094" cy="3083478"/>
          </a:xfrm>
          <a:prstGeom prst="rect">
            <a:avLst/>
          </a:prstGeom>
          <a:solidFill>
            <a:srgbClr val="A01644">
              <a:alpha val="1659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1" grpId="3"/>
      <p:bldP build="whole" bldLvl="1" animBg="1" rev="0" advAuto="0" spid="509" grpId="2"/>
      <p:bldP build="whole" bldLvl="1" animBg="1" rev="0" advAuto="0" spid="51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ontroller"/>
          <p:cNvSpPr txBox="1"/>
          <p:nvPr/>
        </p:nvSpPr>
        <p:spPr>
          <a:xfrm>
            <a:off x="2885016" y="1708844"/>
            <a:ext cx="14837692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Controller</a:t>
            </a:r>
          </a:p>
        </p:txBody>
      </p:sp>
      <p:pic>
        <p:nvPicPr>
          <p:cNvPr id="514" name="code5.png" descr="code5.png"/>
          <p:cNvPicPr>
            <a:picLocks noChangeAspect="1"/>
          </p:cNvPicPr>
          <p:nvPr/>
        </p:nvPicPr>
        <p:blipFill>
          <a:blip r:embed="rId2">
            <a:extLst/>
          </a:blip>
          <a:srcRect l="2938" t="23904" r="2938" b="23904"/>
          <a:stretch>
            <a:fillRect/>
          </a:stretch>
        </p:blipFill>
        <p:spPr>
          <a:xfrm>
            <a:off x="1309224" y="4732337"/>
            <a:ext cx="9427173" cy="651978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515" name="code6.png" descr="code6.png"/>
          <p:cNvPicPr>
            <a:picLocks noChangeAspect="1"/>
          </p:cNvPicPr>
          <p:nvPr/>
        </p:nvPicPr>
        <p:blipFill>
          <a:blip r:embed="rId3">
            <a:extLst/>
          </a:blip>
          <a:srcRect l="4699" t="3056" r="4699" b="5830"/>
          <a:stretch>
            <a:fillRect/>
          </a:stretch>
        </p:blipFill>
        <p:spPr>
          <a:xfrm>
            <a:off x="11942925" y="609401"/>
            <a:ext cx="8761616" cy="12497117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16" name="Line"/>
          <p:cNvSpPr/>
          <p:nvPr/>
        </p:nvSpPr>
        <p:spPr>
          <a:xfrm flipV="1">
            <a:off x="10469273" y="4155764"/>
            <a:ext cx="2230959" cy="7726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17" name="Rectangle"/>
          <p:cNvSpPr/>
          <p:nvPr/>
        </p:nvSpPr>
        <p:spPr>
          <a:xfrm>
            <a:off x="12436783" y="11654545"/>
            <a:ext cx="7774094" cy="1225962"/>
          </a:xfrm>
          <a:prstGeom prst="rect">
            <a:avLst/>
          </a:prstGeom>
          <a:solidFill>
            <a:srgbClr val="A01644">
              <a:alpha val="1659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ontroller"/>
          <p:cNvSpPr txBox="1"/>
          <p:nvPr/>
        </p:nvSpPr>
        <p:spPr>
          <a:xfrm>
            <a:off x="2885016" y="1708844"/>
            <a:ext cx="14837692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Controller</a:t>
            </a:r>
          </a:p>
        </p:txBody>
      </p:sp>
      <p:pic>
        <p:nvPicPr>
          <p:cNvPr id="520" name="code5.png" descr="code5.png"/>
          <p:cNvPicPr>
            <a:picLocks noChangeAspect="1"/>
          </p:cNvPicPr>
          <p:nvPr/>
        </p:nvPicPr>
        <p:blipFill>
          <a:blip r:embed="rId2">
            <a:extLst/>
          </a:blip>
          <a:srcRect l="2938" t="23904" r="2938" b="23904"/>
          <a:stretch>
            <a:fillRect/>
          </a:stretch>
        </p:blipFill>
        <p:spPr>
          <a:xfrm>
            <a:off x="1309224" y="4732337"/>
            <a:ext cx="9427173" cy="651978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521" name="code6.png" descr="code6.png"/>
          <p:cNvPicPr>
            <a:picLocks noChangeAspect="1"/>
          </p:cNvPicPr>
          <p:nvPr/>
        </p:nvPicPr>
        <p:blipFill>
          <a:blip r:embed="rId3">
            <a:extLst/>
          </a:blip>
          <a:srcRect l="4699" t="3056" r="4699" b="5830"/>
          <a:stretch>
            <a:fillRect/>
          </a:stretch>
        </p:blipFill>
        <p:spPr>
          <a:xfrm>
            <a:off x="11942925" y="609401"/>
            <a:ext cx="8761616" cy="12497117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22" name="Line"/>
          <p:cNvSpPr/>
          <p:nvPr/>
        </p:nvSpPr>
        <p:spPr>
          <a:xfrm flipV="1">
            <a:off x="10469273" y="4155764"/>
            <a:ext cx="2230959" cy="7726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3" name="Rectangle"/>
          <p:cNvSpPr/>
          <p:nvPr/>
        </p:nvSpPr>
        <p:spPr>
          <a:xfrm>
            <a:off x="12436783" y="8239162"/>
            <a:ext cx="7774094" cy="3439279"/>
          </a:xfrm>
          <a:prstGeom prst="rect">
            <a:avLst/>
          </a:prstGeom>
          <a:solidFill>
            <a:srgbClr val="A01644">
              <a:alpha val="1659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ontroller"/>
          <p:cNvSpPr txBox="1"/>
          <p:nvPr/>
        </p:nvSpPr>
        <p:spPr>
          <a:xfrm>
            <a:off x="2885016" y="1708844"/>
            <a:ext cx="14837692" cy="802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Controller</a:t>
            </a:r>
          </a:p>
        </p:txBody>
      </p:sp>
      <p:pic>
        <p:nvPicPr>
          <p:cNvPr id="526" name="code5.png" descr="code5.png"/>
          <p:cNvPicPr>
            <a:picLocks noChangeAspect="1"/>
          </p:cNvPicPr>
          <p:nvPr/>
        </p:nvPicPr>
        <p:blipFill>
          <a:blip r:embed="rId2">
            <a:extLst/>
          </a:blip>
          <a:srcRect l="2938" t="23904" r="2938" b="23904"/>
          <a:stretch>
            <a:fillRect/>
          </a:stretch>
        </p:blipFill>
        <p:spPr>
          <a:xfrm>
            <a:off x="1326157" y="3719862"/>
            <a:ext cx="9427173" cy="651978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pic>
        <p:nvPicPr>
          <p:cNvPr id="527" name="code6.png" descr="code6.png"/>
          <p:cNvPicPr>
            <a:picLocks noChangeAspect="1"/>
          </p:cNvPicPr>
          <p:nvPr/>
        </p:nvPicPr>
        <p:blipFill>
          <a:blip r:embed="rId3">
            <a:extLst/>
          </a:blip>
          <a:srcRect l="4699" t="3056" r="4699" b="5830"/>
          <a:stretch>
            <a:fillRect/>
          </a:stretch>
        </p:blipFill>
        <p:spPr>
          <a:xfrm>
            <a:off x="11942925" y="609401"/>
            <a:ext cx="8761616" cy="12497117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28" name="Line"/>
          <p:cNvSpPr/>
          <p:nvPr/>
        </p:nvSpPr>
        <p:spPr>
          <a:xfrm>
            <a:off x="10604739" y="4166396"/>
            <a:ext cx="201965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529" name="Rectangle"/>
          <p:cNvSpPr/>
          <p:nvPr/>
        </p:nvSpPr>
        <p:spPr>
          <a:xfrm>
            <a:off x="12436783" y="6988247"/>
            <a:ext cx="7774094" cy="1252526"/>
          </a:xfrm>
          <a:prstGeom prst="rect">
            <a:avLst/>
          </a:prstGeom>
          <a:solidFill>
            <a:srgbClr val="A01644">
              <a:alpha val="16593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530" name="Screenshot 2021-05-25 at 15.30.52.png" descr="Screenshot 2021-05-25 at 15.30.52.png"/>
          <p:cNvPicPr>
            <a:picLocks noChangeAspect="1"/>
          </p:cNvPicPr>
          <p:nvPr/>
        </p:nvPicPr>
        <p:blipFill>
          <a:blip r:embed="rId4">
            <a:extLst/>
          </a:blip>
          <a:srcRect l="17143" t="0" r="8314" b="4289"/>
          <a:stretch>
            <a:fillRect/>
          </a:stretch>
        </p:blipFill>
        <p:spPr>
          <a:xfrm>
            <a:off x="2119526" y="4788061"/>
            <a:ext cx="7298245" cy="7618074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31" name="Line"/>
          <p:cNvSpPr/>
          <p:nvPr/>
        </p:nvSpPr>
        <p:spPr>
          <a:xfrm flipH="1">
            <a:off x="4711610" y="6108430"/>
            <a:ext cx="8796695" cy="22816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0" grpId="2"/>
      <p:bldP build="whole" bldLvl="1" animBg="1" rev="0" advAuto="0" spid="531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Demo"/>
          <p:cNvSpPr txBox="1"/>
          <p:nvPr/>
        </p:nvSpPr>
        <p:spPr>
          <a:xfrm>
            <a:off x="10363313" y="6172200"/>
            <a:ext cx="3657373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A01644"/>
                </a:solidFill>
              </a:defRPr>
            </a:lvl1pPr>
          </a:lstStyle>
          <a:p>
            <a:pPr/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Screen Recording 2021-05-25 at 13.47.47.mov" descr="Screen Recording 2021-05-25 at 13.47.47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37076" y="698668"/>
            <a:ext cx="23909848" cy="12073538"/>
          </a:xfrm>
          <a:prstGeom prst="rect">
            <a:avLst/>
          </a:prstGeom>
          <a:ln w="38100">
            <a:solidFill>
              <a:srgbClr val="A01644"/>
            </a:solidFill>
            <a:miter lim="400000"/>
          </a:ln>
        </p:spPr>
      </p:pic>
      <p:sp>
        <p:nvSpPr>
          <p:cNvPr id="536" name="View-Demo-Video Vorstellung (Antragserstellung)"/>
          <p:cNvSpPr txBox="1"/>
          <p:nvPr/>
        </p:nvSpPr>
        <p:spPr>
          <a:xfrm>
            <a:off x="8603773" y="12847997"/>
            <a:ext cx="717645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aseline="28000" cap="none" i="1" spc="99" sz="2500">
                <a:solidFill>
                  <a:srgbClr val="5E5E5E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View-Demo-Video Vorstellung (Antragserstellung)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prism dir="r" isContent="1" isInverted="0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16667" fill="hold"/>
                                        <p:tgtEl>
                                          <p:spTgt spid="5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0">
                <p:cTn id="7" fill="hold" display="0">
                  <p:stCondLst>
                    <p:cond delay="indefinite"/>
                  </p:stCondLst>
                </p:cTn>
                <p:tgtEl>
                  <p:spTgt spid="53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AGENDA"/>
          <p:cNvSpPr txBox="1"/>
          <p:nvPr/>
        </p:nvSpPr>
        <p:spPr>
          <a:xfrm>
            <a:off x="9997352" y="5991860"/>
            <a:ext cx="6870295" cy="173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279" sz="12800">
                <a:solidFill>
                  <a:srgbClr val="FFFFFF"/>
                </a:solidFill>
              </a:defRPr>
            </a:lvl1pPr>
          </a:lstStyle>
          <a:p>
            <a:pPr/>
            <a:r>
              <a:t>AGENDA</a:t>
            </a:r>
          </a:p>
        </p:txBody>
      </p:sp>
      <p:pic>
        <p:nvPicPr>
          <p:cNvPr id="189" name="agenda.png" descr="agend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6354" y="5771272"/>
            <a:ext cx="2173457" cy="21734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Fazit"/>
          <p:cNvSpPr txBox="1"/>
          <p:nvPr/>
        </p:nvSpPr>
        <p:spPr>
          <a:xfrm>
            <a:off x="11558361" y="6392267"/>
            <a:ext cx="3886543" cy="137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Fazit</a:t>
            </a:r>
          </a:p>
        </p:txBody>
      </p:sp>
      <p:pic>
        <p:nvPicPr>
          <p:cNvPr id="539" name="die-gluhbirne (1).png" descr="die-gluhbirne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39097" y="5478462"/>
            <a:ext cx="2759098" cy="27590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oll-/ ist-vergleich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Soll-/ ist-vergleich</a:t>
            </a:r>
          </a:p>
        </p:txBody>
      </p:sp>
      <p:graphicFrame>
        <p:nvGraphicFramePr>
          <p:cNvPr id="542" name="2D Bar Chart"/>
          <p:cNvGraphicFramePr/>
          <p:nvPr/>
        </p:nvGraphicFramePr>
        <p:xfrm>
          <a:off x="2080205" y="4593548"/>
          <a:ext cx="9459933" cy="4933232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543" name="Table"/>
          <p:cNvGraphicFramePr/>
          <p:nvPr/>
        </p:nvGraphicFramePr>
        <p:xfrm>
          <a:off x="12407900" y="4961466"/>
          <a:ext cx="9580681" cy="46073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506017"/>
                <a:gridCol w="1472767"/>
                <a:gridCol w="1317065"/>
                <a:gridCol w="1284829"/>
              </a:tblGrid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Phase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Soll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Ist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+/-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chemeClr val="accent1"/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Analyse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3.5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2.5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- 1.0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Entwurf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8.0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7.0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- 1.0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chemeClr val="accent4">
                              <a:hueOff val="-1081314"/>
                              <a:satOff val="4338"/>
                              <a:lumOff val="-8931"/>
                            </a:schemeClr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Implementierung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42.5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44.5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+ 2.0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Abnahme u. Deployment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3.0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2.0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- 1.0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solidFill>
                            <a:schemeClr val="accent6">
                              <a:hueOff val="-146070"/>
                              <a:satOff val="-10048"/>
                              <a:lumOff val="-30626"/>
                            </a:schemeClr>
                          </a:solidFill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Dokumentation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13.0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14.0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+ 1.0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solidFill>
                        <a:srgbClr val="929292"/>
                      </a:solidFill>
                      <a:miter lim="400000"/>
                    </a:lnB>
                  </a:tcPr>
                </a:tc>
              </a:tr>
              <a:tr h="658198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Gesamt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70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solidFill>
                        <a:srgbClr val="929292"/>
                      </a:solidFill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r" defTabSz="914400">
                        <a:defRPr sz="1800"/>
                      </a:pPr>
                      <a:r>
                        <a:rPr sz="3200">
                          <a:latin typeface="Shentox Regular"/>
                          <a:ea typeface="Shentox Regular"/>
                          <a:cs typeface="Shentox Regular"/>
                          <a:sym typeface="Shentox Regular"/>
                        </a:rPr>
                        <a:t>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29292"/>
                      </a:solidFill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2">
                                            <p:graphicEl>
                                              <a:chart bldStep="gridLegend" categoryIdx="-3" seriesIdx="-3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2">
                                            <p:graphicEl>
                                              <a:chart bldStep="series" categoryIdx="-4" seriesIdx="0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2">
                                            <p:graphicEl>
                                              <a:chart bldStep="series" categoryIdx="-4" seriesIdx="1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2">
                                            <p:graphicEl>
                                              <a:chart bldStep="series" categoryIdx="-4" seriesIdx="2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42">
                                            <p:graphicEl>
                                              <a:chart bldStep="series" categoryIdx="-4" seriesIdx="3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42">
                                            <p:graphicEl>
                                              <a:chart bldStep="series" categoryIdx="-4" seriesIdx="4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2" grpId="1">
        <p:bldSub>
          <a:bldChart bld="series"/>
        </p:bldSub>
      </p:bldGraphic>
      <p:bldP build="whole" bldLvl="1" animBg="1" rev="0" advAuto="0" spid="543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ersönliches Fazit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Persönliches Fazit</a:t>
            </a:r>
          </a:p>
        </p:txBody>
      </p:sp>
      <p:pic>
        <p:nvPicPr>
          <p:cNvPr id="546" name="die-gluhbirne (3).png" descr="die-gluhbirne (3).png"/>
          <p:cNvPicPr>
            <a:picLocks noChangeAspect="1"/>
          </p:cNvPicPr>
          <p:nvPr/>
        </p:nvPicPr>
        <p:blipFill>
          <a:blip r:embed="rId2">
            <a:extLst/>
          </a:blip>
          <a:srcRect l="0" t="0" r="11636" b="0"/>
          <a:stretch>
            <a:fillRect/>
          </a:stretch>
        </p:blipFill>
        <p:spPr>
          <a:xfrm>
            <a:off x="11165123" y="5691716"/>
            <a:ext cx="2300548" cy="2603509"/>
          </a:xfrm>
          <a:prstGeom prst="rect">
            <a:avLst/>
          </a:prstGeom>
          <a:ln w="12700">
            <a:miter lim="400000"/>
          </a:ln>
        </p:spPr>
      </p:pic>
      <p:sp>
        <p:nvSpPr>
          <p:cNvPr id="547" name="Zeitplanung"/>
          <p:cNvSpPr txBox="1"/>
          <p:nvPr/>
        </p:nvSpPr>
        <p:spPr>
          <a:xfrm>
            <a:off x="7961953" y="8379911"/>
            <a:ext cx="352488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Zeitplanung</a:t>
            </a:r>
          </a:p>
        </p:txBody>
      </p:sp>
      <p:sp>
        <p:nvSpPr>
          <p:cNvPr id="548" name="Spannend"/>
          <p:cNvSpPr txBox="1"/>
          <p:nvPr/>
        </p:nvSpPr>
        <p:spPr>
          <a:xfrm>
            <a:off x="13316633" y="8379911"/>
            <a:ext cx="299910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Spannend</a:t>
            </a:r>
          </a:p>
        </p:txBody>
      </p:sp>
      <p:sp>
        <p:nvSpPr>
          <p:cNvPr id="549" name="Erfahrung"/>
          <p:cNvSpPr txBox="1"/>
          <p:nvPr/>
        </p:nvSpPr>
        <p:spPr>
          <a:xfrm>
            <a:off x="10804482" y="4768821"/>
            <a:ext cx="3021966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aseline="14000" cap="none" spc="199" sz="5000">
                <a:solidFill>
                  <a:srgbClr val="000000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lvl1pPr>
          </a:lstStyle>
          <a:p>
            <a:pPr/>
            <a:r>
              <a:t>Erfahrung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9" grpId="2"/>
      <p:bldP build="whole" bldLvl="1" animBg="1" rev="0" advAuto="0" spid="548" grpId="3"/>
      <p:bldP build="whole" bldLvl="1" animBg="1" rev="0" advAuto="0" spid="547" grpId="4"/>
      <p:bldP build="whole" bldLvl="1" animBg="1" rev="0" advAuto="0" spid="546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Quellen"/>
          <p:cNvSpPr txBox="1"/>
          <p:nvPr/>
        </p:nvSpPr>
        <p:spPr>
          <a:xfrm>
            <a:off x="3155950" y="1694123"/>
            <a:ext cx="854475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A01644"/>
                </a:solidFill>
              </a:defRPr>
            </a:lvl1pPr>
          </a:lstStyle>
          <a:p>
            <a:pPr/>
            <a:r>
              <a:t>Quellen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fad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I’m Stephen Gates."/>
          <p:cNvSpPr txBox="1"/>
          <p:nvPr/>
        </p:nvSpPr>
        <p:spPr>
          <a:xfrm>
            <a:off x="1459513" y="4391044"/>
            <a:ext cx="8514811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>
            <a:lvl1pPr>
              <a:lnSpc>
                <a:spcPct val="60000"/>
              </a:lnSpc>
              <a:spcBef>
                <a:spcPts val="600"/>
              </a:spcBef>
              <a:defRPr b="1" spc="-300" sz="15000">
                <a:solidFill>
                  <a:srgbClr val="2355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I’m Stephen Gates.</a:t>
            </a:r>
          </a:p>
        </p:txBody>
      </p:sp>
      <p:pic>
        <p:nvPicPr>
          <p:cNvPr id="192" name="1806_steinbauer_0064_Stephen Gates.jpg" descr="1806_steinbauer_0064_Stephen Gates.jpg"/>
          <p:cNvPicPr>
            <a:picLocks noChangeAspect="1"/>
          </p:cNvPicPr>
          <p:nvPr/>
        </p:nvPicPr>
        <p:blipFill>
          <a:blip r:embed="rId2">
            <a:extLst/>
          </a:blip>
          <a:srcRect l="736" t="912" r="736" b="611"/>
          <a:stretch>
            <a:fillRect/>
          </a:stretch>
        </p:blipFill>
        <p:spPr>
          <a:xfrm>
            <a:off x="10491779" y="-63264"/>
            <a:ext cx="13892112" cy="1388495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Oval 79"/>
          <p:cNvSpPr/>
          <p:nvPr/>
        </p:nvSpPr>
        <p:spPr>
          <a:xfrm>
            <a:off x="8851662" y="2538902"/>
            <a:ext cx="3317769" cy="3317769"/>
          </a:xfrm>
          <a:prstGeom prst="ellipse">
            <a:avLst/>
          </a:prstGeom>
          <a:solidFill>
            <a:srgbClr val="23557B"/>
          </a:solidFill>
          <a:ln w="12700">
            <a:miter lim="400000"/>
          </a:ln>
          <a:effectLst>
            <a:outerShdw sx="100000" sy="100000" kx="0" ky="0" algn="b" rotWithShape="0" blurRad="355600" dist="381000" dir="6420000">
              <a:srgbClr val="000000">
                <a:alpha val="11000"/>
              </a:srgbClr>
            </a:outerShdw>
          </a:effectLst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196" name="Group 81"/>
          <p:cNvGrpSpPr/>
          <p:nvPr/>
        </p:nvGrpSpPr>
        <p:grpSpPr>
          <a:xfrm>
            <a:off x="14505953" y="4872906"/>
            <a:ext cx="450115" cy="450115"/>
            <a:chOff x="0" y="0"/>
            <a:chExt cx="450113" cy="450113"/>
          </a:xfrm>
        </p:grpSpPr>
        <p:sp>
          <p:nvSpPr>
            <p:cNvPr id="194" name="Rounded Rectangle 100"/>
            <p:cNvSpPr/>
            <p:nvPr/>
          </p:nvSpPr>
          <p:spPr>
            <a:xfrm rot="10800000">
              <a:off x="174100" y="0"/>
              <a:ext cx="101914" cy="45011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95" name="Rounded Rectangle 101"/>
            <p:cNvSpPr/>
            <p:nvPr/>
          </p:nvSpPr>
          <p:spPr>
            <a:xfrm rot="5400000">
              <a:off x="174100" y="-1"/>
              <a:ext cx="101914" cy="4501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97" name="Donut 82"/>
          <p:cNvSpPr/>
          <p:nvPr/>
        </p:nvSpPr>
        <p:spPr>
          <a:xfrm rot="10800000">
            <a:off x="12843054" y="6825747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8" name="Donut 83"/>
          <p:cNvSpPr/>
          <p:nvPr/>
        </p:nvSpPr>
        <p:spPr>
          <a:xfrm rot="10800000">
            <a:off x="12366596" y="2550202"/>
            <a:ext cx="532169" cy="532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7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7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01" name="Group 84"/>
          <p:cNvGrpSpPr/>
          <p:nvPr/>
        </p:nvGrpSpPr>
        <p:grpSpPr>
          <a:xfrm>
            <a:off x="9698307" y="7387704"/>
            <a:ext cx="266163" cy="266163"/>
            <a:chOff x="0" y="0"/>
            <a:chExt cx="266161" cy="266161"/>
          </a:xfrm>
        </p:grpSpPr>
        <p:sp>
          <p:nvSpPr>
            <p:cNvPr id="199" name="Rounded Rectangle 98"/>
            <p:cNvSpPr/>
            <p:nvPr/>
          </p:nvSpPr>
          <p:spPr>
            <a:xfrm rot="10800000">
              <a:off x="102949" y="0"/>
              <a:ext cx="60264" cy="266162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0" name="Rounded Rectangle 99"/>
            <p:cNvSpPr/>
            <p:nvPr/>
          </p:nvSpPr>
          <p:spPr>
            <a:xfrm rot="5400000">
              <a:off x="102949" y="-1"/>
              <a:ext cx="60264" cy="266163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02" name="Donut 85"/>
          <p:cNvSpPr/>
          <p:nvPr/>
        </p:nvSpPr>
        <p:spPr>
          <a:xfrm rot="10800000">
            <a:off x="6089377" y="1226458"/>
            <a:ext cx="724733" cy="7247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3"/>
                  <a:pt x="6327" y="18900"/>
                  <a:pt x="10800" y="18900"/>
                </a:cubicBezTo>
                <a:cubicBezTo>
                  <a:pt x="15273" y="18900"/>
                  <a:pt x="18900" y="15273"/>
                  <a:pt x="18900" y="10800"/>
                </a:cubicBezTo>
                <a:cubicBezTo>
                  <a:pt x="18900" y="6327"/>
                  <a:pt x="15273" y="2700"/>
                  <a:pt x="10800" y="2700"/>
                </a:cubicBezTo>
                <a:cubicBezTo>
                  <a:pt x="6327" y="2700"/>
                  <a:pt x="2700" y="6327"/>
                  <a:pt x="2700" y="10800"/>
                </a:cubicBezTo>
                <a:close/>
              </a:path>
            </a:pathLst>
          </a:custGeom>
          <a:solidFill>
            <a:srgbClr val="23557B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04D81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05" name="Group 86"/>
          <p:cNvGrpSpPr/>
          <p:nvPr/>
        </p:nvGrpSpPr>
        <p:grpSpPr>
          <a:xfrm>
            <a:off x="8722004" y="2346221"/>
            <a:ext cx="499163" cy="499163"/>
            <a:chOff x="0" y="0"/>
            <a:chExt cx="499162" cy="499162"/>
          </a:xfrm>
        </p:grpSpPr>
        <p:sp>
          <p:nvSpPr>
            <p:cNvPr id="203" name="Rounded Rectangle 96"/>
            <p:cNvSpPr/>
            <p:nvPr/>
          </p:nvSpPr>
          <p:spPr>
            <a:xfrm rot="10800000">
              <a:off x="193071" y="0"/>
              <a:ext cx="113020" cy="499163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4" name="Rounded Rectangle 97"/>
            <p:cNvSpPr/>
            <p:nvPr/>
          </p:nvSpPr>
          <p:spPr>
            <a:xfrm rot="5400000">
              <a:off x="193071" y="-1"/>
              <a:ext cx="113020" cy="499164"/>
            </a:xfrm>
            <a:prstGeom prst="roundRect">
              <a:avLst>
                <a:gd name="adj" fmla="val 50000"/>
              </a:avLst>
            </a:prstGeom>
            <a:solidFill>
              <a:srgbClr val="23557B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grpSp>
        <p:nvGrpSpPr>
          <p:cNvPr id="208" name="Group 87"/>
          <p:cNvGrpSpPr/>
          <p:nvPr/>
        </p:nvGrpSpPr>
        <p:grpSpPr>
          <a:xfrm>
            <a:off x="19720794" y="3552615"/>
            <a:ext cx="450115" cy="450115"/>
            <a:chOff x="0" y="0"/>
            <a:chExt cx="450113" cy="450113"/>
          </a:xfrm>
        </p:grpSpPr>
        <p:sp>
          <p:nvSpPr>
            <p:cNvPr id="206" name="Rounded Rectangle 94"/>
            <p:cNvSpPr/>
            <p:nvPr/>
          </p:nvSpPr>
          <p:spPr>
            <a:xfrm rot="10800000">
              <a:off x="174100" y="0"/>
              <a:ext cx="101914" cy="450114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07" name="Rounded Rectangle 95"/>
            <p:cNvSpPr/>
            <p:nvPr/>
          </p:nvSpPr>
          <p:spPr>
            <a:xfrm rot="5400000">
              <a:off x="174100" y="-1"/>
              <a:ext cx="101914" cy="450115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09" name="Donut 88"/>
          <p:cNvSpPr/>
          <p:nvPr/>
        </p:nvSpPr>
        <p:spPr>
          <a:xfrm rot="10800000">
            <a:off x="15216494" y="3181737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0" name="Donut 89"/>
          <p:cNvSpPr/>
          <p:nvPr/>
        </p:nvSpPr>
        <p:spPr>
          <a:xfrm rot="10800000">
            <a:off x="22272238" y="5713926"/>
            <a:ext cx="532169" cy="532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7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7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1" name="Donut 90"/>
          <p:cNvSpPr/>
          <p:nvPr/>
        </p:nvSpPr>
        <p:spPr>
          <a:xfrm rot="10800000">
            <a:off x="9964467" y="993433"/>
            <a:ext cx="276017" cy="27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700" y="10800"/>
                </a:moveTo>
                <a:cubicBezTo>
                  <a:pt x="2700" y="15274"/>
                  <a:pt x="6326" y="18900"/>
                  <a:pt x="10800" y="18900"/>
                </a:cubicBezTo>
                <a:cubicBezTo>
                  <a:pt x="15274" y="18900"/>
                  <a:pt x="18900" y="15274"/>
                  <a:pt x="18900" y="10800"/>
                </a:cubicBezTo>
                <a:cubicBezTo>
                  <a:pt x="18900" y="6326"/>
                  <a:pt x="15274" y="2700"/>
                  <a:pt x="10800" y="2700"/>
                </a:cubicBezTo>
                <a:cubicBezTo>
                  <a:pt x="6326" y="2700"/>
                  <a:pt x="2700" y="6326"/>
                  <a:pt x="2700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ctr" defTabSz="1828800">
              <a:defRPr cap="none" spc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grpSp>
        <p:nvGrpSpPr>
          <p:cNvPr id="214" name="Group 91"/>
          <p:cNvGrpSpPr/>
          <p:nvPr/>
        </p:nvGrpSpPr>
        <p:grpSpPr>
          <a:xfrm>
            <a:off x="12847980" y="1455743"/>
            <a:ext cx="266163" cy="266163"/>
            <a:chOff x="0" y="0"/>
            <a:chExt cx="266161" cy="266161"/>
          </a:xfrm>
        </p:grpSpPr>
        <p:sp>
          <p:nvSpPr>
            <p:cNvPr id="212" name="Rounded Rectangle 92"/>
            <p:cNvSpPr/>
            <p:nvPr/>
          </p:nvSpPr>
          <p:spPr>
            <a:xfrm rot="10800000">
              <a:off x="102949" y="0"/>
              <a:ext cx="60264" cy="26616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213" name="Rounded Rectangle 93"/>
            <p:cNvSpPr/>
            <p:nvPr/>
          </p:nvSpPr>
          <p:spPr>
            <a:xfrm rot="5400000">
              <a:off x="102949" y="-1"/>
              <a:ext cx="60264" cy="266163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ctr" defTabSz="1828800">
                <a:defRPr cap="none" spc="0" sz="3600">
                  <a:solidFill>
                    <a:srgbClr val="FFFFFF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215" name="Hello"/>
          <p:cNvSpPr txBox="1"/>
          <p:nvPr/>
        </p:nvSpPr>
        <p:spPr>
          <a:xfrm>
            <a:off x="1414869" y="3269595"/>
            <a:ext cx="7761604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70000"/>
              </a:lnSpc>
              <a:defRPr b="1" spc="-450" sz="1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Hello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01458" y="3372871"/>
            <a:ext cx="1792776" cy="1792777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Line"/>
          <p:cNvSpPr/>
          <p:nvPr/>
        </p:nvSpPr>
        <p:spPr>
          <a:xfrm flipH="1">
            <a:off x="10510546" y="2010826"/>
            <a:ext cx="1" cy="9301792"/>
          </a:xfrm>
          <a:prstGeom prst="line">
            <a:avLst/>
          </a:prstGeom>
          <a:ln w="63500">
            <a:solidFill>
              <a:srgbClr val="23557B">
                <a:alpha val="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2438338">
              <a:defRPr cap="none" spc="0" sz="2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8" name="I’m Stephen Gates."/>
          <p:cNvSpPr txBox="1"/>
          <p:nvPr/>
        </p:nvSpPr>
        <p:spPr>
          <a:xfrm>
            <a:off x="1459513" y="4391044"/>
            <a:ext cx="8514811" cy="652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3500" tIns="63500" rIns="63500" bIns="63500" anchor="ctr">
            <a:spAutoFit/>
          </a:bodyPr>
          <a:lstStyle>
            <a:lvl1pPr>
              <a:lnSpc>
                <a:spcPct val="60000"/>
              </a:lnSpc>
              <a:spcBef>
                <a:spcPts val="600"/>
              </a:spcBef>
              <a:defRPr b="1" spc="-300" sz="15000">
                <a:solidFill>
                  <a:srgbClr val="23557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I’m Stephen Gates.</a:t>
            </a:r>
          </a:p>
        </p:txBody>
      </p:sp>
      <p:sp>
        <p:nvSpPr>
          <p:cNvPr id="219" name="Rectangle"/>
          <p:cNvSpPr/>
          <p:nvPr/>
        </p:nvSpPr>
        <p:spPr>
          <a:xfrm>
            <a:off x="6029772" y="-248259"/>
            <a:ext cx="6340309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0" name="Rectangle"/>
          <p:cNvSpPr/>
          <p:nvPr/>
        </p:nvSpPr>
        <p:spPr>
          <a:xfrm>
            <a:off x="1388" y="-248259"/>
            <a:ext cx="6031869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1" name="Rectangle"/>
          <p:cNvSpPr/>
          <p:nvPr/>
        </p:nvSpPr>
        <p:spPr>
          <a:xfrm>
            <a:off x="12299455" y="-248259"/>
            <a:ext cx="6110095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2" name="Rectangle"/>
          <p:cNvSpPr/>
          <p:nvPr/>
        </p:nvSpPr>
        <p:spPr>
          <a:xfrm>
            <a:off x="18341849" y="-248259"/>
            <a:ext cx="6031869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23" name="analyse.png" descr="analy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0445" y="5818598"/>
            <a:ext cx="2121345" cy="21213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entwurf.png" descr="entwur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52978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reparatur.png" descr="reparatur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46500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die-gluhbirne (1).png" descr="die-gluhbirne (1)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440022" y="5635426"/>
            <a:ext cx="2487844" cy="2487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33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"/>
          <p:cNvSpPr/>
          <p:nvPr/>
        </p:nvSpPr>
        <p:spPr>
          <a:xfrm>
            <a:off x="12191675" y="-248259"/>
            <a:ext cx="4149052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  <a:effectLst>
            <a:outerShdw sx="100000" sy="100000" kx="0" ky="0" algn="b" rotWithShape="0" blurRad="1168400" dist="523529" dir="540000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Rectangle"/>
          <p:cNvSpPr/>
          <p:nvPr/>
        </p:nvSpPr>
        <p:spPr>
          <a:xfrm>
            <a:off x="16347140" y="-248259"/>
            <a:ext cx="4056476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Rectangle"/>
          <p:cNvSpPr/>
          <p:nvPr/>
        </p:nvSpPr>
        <p:spPr>
          <a:xfrm>
            <a:off x="20380743" y="-248259"/>
            <a:ext cx="4005676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-100212" y="-248259"/>
            <a:ext cx="12348823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Analyse"/>
          <p:cNvSpPr txBox="1"/>
          <p:nvPr/>
        </p:nvSpPr>
        <p:spPr>
          <a:xfrm>
            <a:off x="4600612" y="3056466"/>
            <a:ext cx="6995764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Analyse</a:t>
            </a:r>
          </a:p>
        </p:txBody>
      </p:sp>
      <p:pic>
        <p:nvPicPr>
          <p:cNvPr id="233" name="analyse.png" descr="analy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6847" y="2327634"/>
            <a:ext cx="2829265" cy="2829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reparatur.png" descr="reparat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09324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die-gluhbirne (1).png" descr="die-gluhbirn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26056" y="5635426"/>
            <a:ext cx="2445121" cy="2445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entwurf.png" descr="entwurf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205528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Ist-Zustand…"/>
          <p:cNvSpPr txBox="1"/>
          <p:nvPr/>
        </p:nvSpPr>
        <p:spPr>
          <a:xfrm>
            <a:off x="1631747" y="6098400"/>
            <a:ext cx="9124423" cy="496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Ist-Zustand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Soll-Zustand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Wirtschaftlichkeits-betrachtung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Amortisationsrechnung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8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33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"/>
          <p:cNvSpPr/>
          <p:nvPr/>
        </p:nvSpPr>
        <p:spPr>
          <a:xfrm>
            <a:off x="3912393" y="-248259"/>
            <a:ext cx="12453217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  <a:effectLst>
            <a:outerShdw sx="100000" sy="100000" kx="0" ky="0" algn="b" rotWithShape="0" blurRad="1168400" dist="523529" dir="5400000">
              <a:srgbClr val="000000">
                <a:alpha val="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Rectangle"/>
          <p:cNvSpPr/>
          <p:nvPr/>
        </p:nvSpPr>
        <p:spPr>
          <a:xfrm>
            <a:off x="16359840" y="-248259"/>
            <a:ext cx="4031076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Rectangle"/>
          <p:cNvSpPr/>
          <p:nvPr/>
        </p:nvSpPr>
        <p:spPr>
          <a:xfrm>
            <a:off x="20380743" y="-248259"/>
            <a:ext cx="4005676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Rectangle"/>
          <p:cNvSpPr/>
          <p:nvPr/>
        </p:nvSpPr>
        <p:spPr>
          <a:xfrm>
            <a:off x="-100212" y="-248259"/>
            <a:ext cx="4005676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43" name="analyse.png" descr="analy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953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reparatur.png" descr="reparatu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09324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entwurf.png" descr="entwurf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53800" y="2540506"/>
            <a:ext cx="2674454" cy="2674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die-gluhbirne (1).png" descr="die-gluhbirne (1)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326056" y="5635426"/>
            <a:ext cx="2445121" cy="24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ntwurf"/>
          <p:cNvSpPr txBox="1"/>
          <p:nvPr/>
        </p:nvSpPr>
        <p:spPr>
          <a:xfrm>
            <a:off x="8695755" y="3191933"/>
            <a:ext cx="6528449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Entwurf</a:t>
            </a:r>
          </a:p>
        </p:txBody>
      </p:sp>
      <p:sp>
        <p:nvSpPr>
          <p:cNvPr id="248" name="Anwendungsfälle…"/>
          <p:cNvSpPr txBox="1"/>
          <p:nvPr/>
        </p:nvSpPr>
        <p:spPr>
          <a:xfrm>
            <a:off x="6652759" y="6003947"/>
            <a:ext cx="6972486" cy="496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Anwendungsfälle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Backend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Frontend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Datenmodell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4331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ectangle"/>
          <p:cNvSpPr/>
          <p:nvPr/>
        </p:nvSpPr>
        <p:spPr>
          <a:xfrm>
            <a:off x="8039629" y="-248259"/>
            <a:ext cx="12486110" cy="14212518"/>
          </a:xfrm>
          <a:prstGeom prst="rect">
            <a:avLst/>
          </a:prstGeom>
          <a:solidFill>
            <a:srgbClr val="76103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3898020" y="-248259"/>
            <a:ext cx="4149052" cy="14212518"/>
          </a:xfrm>
          <a:prstGeom prst="rect">
            <a:avLst/>
          </a:prstGeom>
          <a:solidFill>
            <a:srgbClr val="8E153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2" name="Rectangle"/>
          <p:cNvSpPr/>
          <p:nvPr/>
        </p:nvSpPr>
        <p:spPr>
          <a:xfrm>
            <a:off x="20380743" y="-248259"/>
            <a:ext cx="4005676" cy="14212518"/>
          </a:xfrm>
          <a:prstGeom prst="rect">
            <a:avLst/>
          </a:prstGeom>
          <a:solidFill>
            <a:srgbClr val="590D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Rectangle"/>
          <p:cNvSpPr/>
          <p:nvPr/>
        </p:nvSpPr>
        <p:spPr>
          <a:xfrm>
            <a:off x="-100212" y="-248259"/>
            <a:ext cx="4005676" cy="14212518"/>
          </a:xfrm>
          <a:prstGeom prst="rect">
            <a:avLst/>
          </a:prstGeom>
          <a:solidFill>
            <a:srgbClr val="A0164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defRPr cap="none" spc="0"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54" name="analyse.png" descr="analy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953" y="5797327"/>
            <a:ext cx="2121346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entwurf.png" descr="entwur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1874" y="5797327"/>
            <a:ext cx="2121345" cy="2121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die-gluhbirne (1).png" descr="die-gluhbirne (1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326056" y="5635426"/>
            <a:ext cx="2445121" cy="2445122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Umsetzung"/>
          <p:cNvSpPr txBox="1"/>
          <p:nvPr/>
        </p:nvSpPr>
        <p:spPr>
          <a:xfrm>
            <a:off x="12037344" y="3107266"/>
            <a:ext cx="7769283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defRPr spc="700" sz="10000">
                <a:solidFill>
                  <a:srgbClr val="FFFFFF"/>
                </a:solidFill>
              </a:defRPr>
            </a:lvl1pPr>
          </a:lstStyle>
          <a:p>
            <a:pPr/>
            <a:r>
              <a:t>Umsetzung</a:t>
            </a:r>
          </a:p>
        </p:txBody>
      </p:sp>
      <p:pic>
        <p:nvPicPr>
          <p:cNvPr id="258" name="reparatur.png" descr="reparatur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81794" y="2484617"/>
            <a:ext cx="2616900" cy="2616900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Modell…"/>
          <p:cNvSpPr txBox="1"/>
          <p:nvPr/>
        </p:nvSpPr>
        <p:spPr>
          <a:xfrm>
            <a:off x="12389073" y="5789836"/>
            <a:ext cx="4594983" cy="496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Modell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View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Controller</a:t>
            </a:r>
          </a:p>
          <a:p>
            <a:pPr marL="793749" indent="-793749">
              <a:buSzPct val="125000"/>
              <a:buChar char="•"/>
              <a:defRPr baseline="11666" cap="none" spc="239" sz="6000">
                <a:solidFill>
                  <a:srgbClr val="FBFFFC"/>
                </a:solidFill>
                <a:latin typeface="+mn-lt"/>
                <a:ea typeface="+mn-ea"/>
                <a:cs typeface="+mn-cs"/>
                <a:sym typeface="Shentox Light"/>
              </a:defRPr>
            </a:pPr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678078"/>
      </a:dk1>
      <a:lt1>
        <a:srgbClr val="80193B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hentox Bold"/>
        <a:ea typeface="Shentox Bold"/>
        <a:cs typeface="Shentox Bold"/>
      </a:majorFont>
      <a:minorFont>
        <a:latin typeface="Shentox Light"/>
        <a:ea typeface="Shentox Light"/>
        <a:cs typeface="Shentox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39" strike="noStrike" sz="5400" u="none" kumimoji="0" normalizeH="0">
            <a:ln>
              <a:noFill/>
            </a:ln>
            <a:solidFill>
              <a:srgbClr val="80193B"/>
            </a:solidFill>
            <a:effectLst/>
            <a:uFillTx/>
            <a:latin typeface="+mj-lt"/>
            <a:ea typeface="+mj-ea"/>
            <a:cs typeface="+mj-cs"/>
            <a:sym typeface="Shentox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Shentox Bold"/>
        <a:ea typeface="Shentox Bold"/>
        <a:cs typeface="Shentox Bold"/>
      </a:majorFont>
      <a:minorFont>
        <a:latin typeface="Shentox Light"/>
        <a:ea typeface="Shentox Light"/>
        <a:cs typeface="Shentox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539" strike="noStrike" sz="5400" u="none" kumimoji="0" normalizeH="0">
            <a:ln>
              <a:noFill/>
            </a:ln>
            <a:solidFill>
              <a:srgbClr val="80193B"/>
            </a:solidFill>
            <a:effectLst/>
            <a:uFillTx/>
            <a:latin typeface="+mj-lt"/>
            <a:ea typeface="+mj-ea"/>
            <a:cs typeface="+mj-cs"/>
            <a:sym typeface="Shentox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